
<file path=[Content_Types].xml><?xml version="1.0" encoding="utf-8"?>
<Types xmlns="http://schemas.openxmlformats.org/package/2006/content-types">
  <Default Extension="png" ContentType="image/png"/>
  <Default Extension="svg" ContentType="image/svg+xml"/>
  <Default Extension="png&amp;ehk=fhvR74qwIczhhPZ3Uex2hw&amp;r=0&amp;pid=OfficeInsert" ContentType="image/png"/>
  <Default Extension="jpeg" ContentType="image/jpeg"/>
  <Default Extension="jpg&amp;ehk=81DezRAu" ContentType="image/jpeg"/>
  <Default Extension="rels" ContentType="application/vnd.openxmlformats-package.relationships+xml"/>
  <Default Extension="xml" ContentType="application/xml"/>
  <Default Extension="png&amp;ehk=3"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15"/>
  </p:notesMasterIdLst>
  <p:sldIdLst>
    <p:sldId id="256" r:id="rId2"/>
    <p:sldId id="276" r:id="rId3"/>
    <p:sldId id="265" r:id="rId4"/>
    <p:sldId id="266" r:id="rId5"/>
    <p:sldId id="267" r:id="rId6"/>
    <p:sldId id="268" r:id="rId7"/>
    <p:sldId id="269" r:id="rId8"/>
    <p:sldId id="270" r:id="rId9"/>
    <p:sldId id="271" r:id="rId10"/>
    <p:sldId id="272" r:id="rId11"/>
    <p:sldId id="273"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83" d="100"/>
          <a:sy n="83" d="100"/>
        </p:scale>
        <p:origin x="3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F628D-4BB7-44CA-BDAD-B2FE399836DE}" type="doc">
      <dgm:prSet loTypeId="urn:microsoft.com/office/officeart/2005/8/layout/default" loCatId="Inbox" qsTypeId="urn:microsoft.com/office/officeart/2005/8/quickstyle/simple3" qsCatId="simple" csTypeId="urn:microsoft.com/office/officeart/2005/8/colors/accent0_3" csCatId="mainScheme" phldr="1"/>
      <dgm:spPr/>
      <dgm:t>
        <a:bodyPr/>
        <a:lstStyle/>
        <a:p>
          <a:endParaRPr lang="en-US"/>
        </a:p>
      </dgm:t>
    </dgm:pt>
    <dgm:pt modelId="{012AFA8B-F6DA-4E92-99B9-E14F67744B14}">
      <dgm:prSet/>
      <dgm:spPr/>
      <dgm:t>
        <a:bodyPr/>
        <a:lstStyle/>
        <a:p>
          <a:r>
            <a:rPr lang="en-US" dirty="0"/>
            <a:t>MapDirect</a:t>
          </a:r>
        </a:p>
      </dgm:t>
    </dgm:pt>
    <dgm:pt modelId="{0B7ED493-1BED-4713-9E92-06A17886D119}" type="parTrans" cxnId="{C20F4EFC-C306-44DC-815B-D6087EF64D22}">
      <dgm:prSet/>
      <dgm:spPr/>
      <dgm:t>
        <a:bodyPr/>
        <a:lstStyle/>
        <a:p>
          <a:endParaRPr lang="en-US"/>
        </a:p>
      </dgm:t>
    </dgm:pt>
    <dgm:pt modelId="{89D46B6B-C412-4FAF-8C7D-716BBA0F7602}" type="sibTrans" cxnId="{C20F4EFC-C306-44DC-815B-D6087EF64D22}">
      <dgm:prSet/>
      <dgm:spPr/>
      <dgm:t>
        <a:bodyPr/>
        <a:lstStyle/>
        <a:p>
          <a:endParaRPr lang="en-US"/>
        </a:p>
      </dgm:t>
    </dgm:pt>
    <dgm:pt modelId="{17B693A3-8B3B-4DEB-A4C7-4A9E5A8A92BB}">
      <dgm:prSet/>
      <dgm:spPr/>
      <dgm:t>
        <a:bodyPr/>
        <a:lstStyle/>
        <a:p>
          <a:r>
            <a:rPr lang="en-US" dirty="0"/>
            <a:t>ArcGIS PRO</a:t>
          </a:r>
        </a:p>
      </dgm:t>
    </dgm:pt>
    <dgm:pt modelId="{3918C3D9-44AB-4231-9EBB-C7C7455D7AD5}" type="parTrans" cxnId="{265D806F-92D6-46E7-AE08-06F2524BD7D2}">
      <dgm:prSet/>
      <dgm:spPr/>
      <dgm:t>
        <a:bodyPr/>
        <a:lstStyle/>
        <a:p>
          <a:endParaRPr lang="en-US"/>
        </a:p>
      </dgm:t>
    </dgm:pt>
    <dgm:pt modelId="{84B6A570-737E-4407-8FF4-18FD2D5FECB4}" type="sibTrans" cxnId="{265D806F-92D6-46E7-AE08-06F2524BD7D2}">
      <dgm:prSet/>
      <dgm:spPr/>
      <dgm:t>
        <a:bodyPr/>
        <a:lstStyle/>
        <a:p>
          <a:endParaRPr lang="en-US"/>
        </a:p>
      </dgm:t>
    </dgm:pt>
    <dgm:pt modelId="{A447CE77-31D2-4F9D-BE25-92822262B0B8}">
      <dgm:prSet/>
      <dgm:spPr/>
      <dgm:t>
        <a:bodyPr/>
        <a:lstStyle/>
        <a:p>
          <a:r>
            <a:rPr lang="en-US" dirty="0"/>
            <a:t>ArcGIS Desktop</a:t>
          </a:r>
        </a:p>
      </dgm:t>
    </dgm:pt>
    <dgm:pt modelId="{0BA70B11-F66A-4D99-AAB9-1F3754550980}" type="parTrans" cxnId="{6C3E077B-1DFF-4E5A-964D-F0786F6BFB00}">
      <dgm:prSet/>
      <dgm:spPr/>
      <dgm:t>
        <a:bodyPr/>
        <a:lstStyle/>
        <a:p>
          <a:endParaRPr lang="en-US"/>
        </a:p>
      </dgm:t>
    </dgm:pt>
    <dgm:pt modelId="{F8ACD40A-5179-4D10-AC3A-B43610B95FDA}" type="sibTrans" cxnId="{6C3E077B-1DFF-4E5A-964D-F0786F6BFB00}">
      <dgm:prSet/>
      <dgm:spPr/>
      <dgm:t>
        <a:bodyPr/>
        <a:lstStyle/>
        <a:p>
          <a:endParaRPr lang="en-US"/>
        </a:p>
      </dgm:t>
    </dgm:pt>
    <dgm:pt modelId="{74AC9602-6856-4D39-A4E5-30CF21C72489}">
      <dgm:prSet/>
      <dgm:spPr/>
      <dgm:t>
        <a:bodyPr/>
        <a:lstStyle/>
        <a:p>
          <a:r>
            <a:rPr lang="en-US"/>
            <a:t>ArcGIS Online</a:t>
          </a:r>
        </a:p>
      </dgm:t>
    </dgm:pt>
    <dgm:pt modelId="{4AD8A2CC-EE07-4189-B566-4DE486DD00C0}" type="parTrans" cxnId="{AAEF176C-F59A-433D-8EAF-EF216F1C9AA2}">
      <dgm:prSet/>
      <dgm:spPr/>
      <dgm:t>
        <a:bodyPr/>
        <a:lstStyle/>
        <a:p>
          <a:endParaRPr lang="en-US"/>
        </a:p>
      </dgm:t>
    </dgm:pt>
    <dgm:pt modelId="{8D79EAAE-98A8-4A9C-8B29-26C11887A9E9}" type="sibTrans" cxnId="{AAEF176C-F59A-433D-8EAF-EF216F1C9AA2}">
      <dgm:prSet/>
      <dgm:spPr/>
      <dgm:t>
        <a:bodyPr/>
        <a:lstStyle/>
        <a:p>
          <a:endParaRPr lang="en-US"/>
        </a:p>
      </dgm:t>
    </dgm:pt>
    <dgm:pt modelId="{46B025CE-BB89-47E6-81FE-208A5575A24B}" type="pres">
      <dgm:prSet presAssocID="{9B6F628D-4BB7-44CA-BDAD-B2FE399836DE}" presName="diagram" presStyleCnt="0">
        <dgm:presLayoutVars>
          <dgm:dir/>
          <dgm:resizeHandles val="exact"/>
        </dgm:presLayoutVars>
      </dgm:prSet>
      <dgm:spPr/>
    </dgm:pt>
    <dgm:pt modelId="{66211104-6F83-4EE5-8077-B82EC3546C31}" type="pres">
      <dgm:prSet presAssocID="{012AFA8B-F6DA-4E92-99B9-E14F67744B14}" presName="node" presStyleLbl="node1" presStyleIdx="0" presStyleCnt="4">
        <dgm:presLayoutVars>
          <dgm:bulletEnabled val="1"/>
        </dgm:presLayoutVars>
      </dgm:prSet>
      <dgm:spPr/>
    </dgm:pt>
    <dgm:pt modelId="{E8A1B37F-73E5-4837-8410-353D0A0304FF}" type="pres">
      <dgm:prSet presAssocID="{89D46B6B-C412-4FAF-8C7D-716BBA0F7602}" presName="sibTrans" presStyleCnt="0"/>
      <dgm:spPr/>
    </dgm:pt>
    <dgm:pt modelId="{4228F15B-E14B-401E-AEF0-BD4C0B8159A5}" type="pres">
      <dgm:prSet presAssocID="{17B693A3-8B3B-4DEB-A4C7-4A9E5A8A92BB}" presName="node" presStyleLbl="node1" presStyleIdx="1" presStyleCnt="4">
        <dgm:presLayoutVars>
          <dgm:bulletEnabled val="1"/>
        </dgm:presLayoutVars>
      </dgm:prSet>
      <dgm:spPr/>
    </dgm:pt>
    <dgm:pt modelId="{CE76F092-84AD-4F95-83B6-E451B9462021}" type="pres">
      <dgm:prSet presAssocID="{84B6A570-737E-4407-8FF4-18FD2D5FECB4}" presName="sibTrans" presStyleCnt="0"/>
      <dgm:spPr/>
    </dgm:pt>
    <dgm:pt modelId="{F930AFCD-F103-4580-9834-F9E358917B1D}" type="pres">
      <dgm:prSet presAssocID="{A447CE77-31D2-4F9D-BE25-92822262B0B8}" presName="node" presStyleLbl="node1" presStyleIdx="2" presStyleCnt="4">
        <dgm:presLayoutVars>
          <dgm:bulletEnabled val="1"/>
        </dgm:presLayoutVars>
      </dgm:prSet>
      <dgm:spPr/>
    </dgm:pt>
    <dgm:pt modelId="{AF7A6038-8364-4227-ABCD-8F1C0A7E3884}" type="pres">
      <dgm:prSet presAssocID="{F8ACD40A-5179-4D10-AC3A-B43610B95FDA}" presName="sibTrans" presStyleCnt="0"/>
      <dgm:spPr/>
    </dgm:pt>
    <dgm:pt modelId="{2674AE55-9B76-4204-8B11-C03D43873A30}" type="pres">
      <dgm:prSet presAssocID="{74AC9602-6856-4D39-A4E5-30CF21C72489}" presName="node" presStyleLbl="node1" presStyleIdx="3" presStyleCnt="4">
        <dgm:presLayoutVars>
          <dgm:bulletEnabled val="1"/>
        </dgm:presLayoutVars>
      </dgm:prSet>
      <dgm:spPr/>
    </dgm:pt>
  </dgm:ptLst>
  <dgm:cxnLst>
    <dgm:cxn modelId="{A4215016-D169-43F5-8DBF-C94391D9F73B}" type="presOf" srcId="{A447CE77-31D2-4F9D-BE25-92822262B0B8}" destId="{F930AFCD-F103-4580-9834-F9E358917B1D}" srcOrd="0" destOrd="0" presId="urn:microsoft.com/office/officeart/2005/8/layout/default"/>
    <dgm:cxn modelId="{189AFD30-6445-46E1-B7AE-0C67A8C175EB}" type="presOf" srcId="{17B693A3-8B3B-4DEB-A4C7-4A9E5A8A92BB}" destId="{4228F15B-E14B-401E-AEF0-BD4C0B8159A5}" srcOrd="0" destOrd="0" presId="urn:microsoft.com/office/officeart/2005/8/layout/default"/>
    <dgm:cxn modelId="{F68FD13D-B64B-4C6A-AC41-8B9F753BC17E}" type="presOf" srcId="{012AFA8B-F6DA-4E92-99B9-E14F67744B14}" destId="{66211104-6F83-4EE5-8077-B82EC3546C31}" srcOrd="0" destOrd="0" presId="urn:microsoft.com/office/officeart/2005/8/layout/default"/>
    <dgm:cxn modelId="{AAEF176C-F59A-433D-8EAF-EF216F1C9AA2}" srcId="{9B6F628D-4BB7-44CA-BDAD-B2FE399836DE}" destId="{74AC9602-6856-4D39-A4E5-30CF21C72489}" srcOrd="3" destOrd="0" parTransId="{4AD8A2CC-EE07-4189-B566-4DE486DD00C0}" sibTransId="{8D79EAAE-98A8-4A9C-8B29-26C11887A9E9}"/>
    <dgm:cxn modelId="{265D806F-92D6-46E7-AE08-06F2524BD7D2}" srcId="{9B6F628D-4BB7-44CA-BDAD-B2FE399836DE}" destId="{17B693A3-8B3B-4DEB-A4C7-4A9E5A8A92BB}" srcOrd="1" destOrd="0" parTransId="{3918C3D9-44AB-4231-9EBB-C7C7455D7AD5}" sibTransId="{84B6A570-737E-4407-8FF4-18FD2D5FECB4}"/>
    <dgm:cxn modelId="{7654AA79-A9B4-4AF9-80B0-4BC03273A785}" type="presOf" srcId="{74AC9602-6856-4D39-A4E5-30CF21C72489}" destId="{2674AE55-9B76-4204-8B11-C03D43873A30}" srcOrd="0" destOrd="0" presId="urn:microsoft.com/office/officeart/2005/8/layout/default"/>
    <dgm:cxn modelId="{6C3E077B-1DFF-4E5A-964D-F0786F6BFB00}" srcId="{9B6F628D-4BB7-44CA-BDAD-B2FE399836DE}" destId="{A447CE77-31D2-4F9D-BE25-92822262B0B8}" srcOrd="2" destOrd="0" parTransId="{0BA70B11-F66A-4D99-AAB9-1F3754550980}" sibTransId="{F8ACD40A-5179-4D10-AC3A-B43610B95FDA}"/>
    <dgm:cxn modelId="{266FC7FB-AE3C-481A-9EB8-C0148A4C2E83}" type="presOf" srcId="{9B6F628D-4BB7-44CA-BDAD-B2FE399836DE}" destId="{46B025CE-BB89-47E6-81FE-208A5575A24B}" srcOrd="0" destOrd="0" presId="urn:microsoft.com/office/officeart/2005/8/layout/default"/>
    <dgm:cxn modelId="{C20F4EFC-C306-44DC-815B-D6087EF64D22}" srcId="{9B6F628D-4BB7-44CA-BDAD-B2FE399836DE}" destId="{012AFA8B-F6DA-4E92-99B9-E14F67744B14}" srcOrd="0" destOrd="0" parTransId="{0B7ED493-1BED-4713-9E92-06A17886D119}" sibTransId="{89D46B6B-C412-4FAF-8C7D-716BBA0F7602}"/>
    <dgm:cxn modelId="{6CA75B88-5B82-409F-A5B2-DFA49A7DD330}" type="presParOf" srcId="{46B025CE-BB89-47E6-81FE-208A5575A24B}" destId="{66211104-6F83-4EE5-8077-B82EC3546C31}" srcOrd="0" destOrd="0" presId="urn:microsoft.com/office/officeart/2005/8/layout/default"/>
    <dgm:cxn modelId="{903541DF-F1E6-4B27-B966-9CA761DBC0C6}" type="presParOf" srcId="{46B025CE-BB89-47E6-81FE-208A5575A24B}" destId="{E8A1B37F-73E5-4837-8410-353D0A0304FF}" srcOrd="1" destOrd="0" presId="urn:microsoft.com/office/officeart/2005/8/layout/default"/>
    <dgm:cxn modelId="{F1764FFB-E8E5-4C40-9FC0-86703577D1B2}" type="presParOf" srcId="{46B025CE-BB89-47E6-81FE-208A5575A24B}" destId="{4228F15B-E14B-401E-AEF0-BD4C0B8159A5}" srcOrd="2" destOrd="0" presId="urn:microsoft.com/office/officeart/2005/8/layout/default"/>
    <dgm:cxn modelId="{D546302E-789F-4E56-AEBC-1F70468DA687}" type="presParOf" srcId="{46B025CE-BB89-47E6-81FE-208A5575A24B}" destId="{CE76F092-84AD-4F95-83B6-E451B9462021}" srcOrd="3" destOrd="0" presId="urn:microsoft.com/office/officeart/2005/8/layout/default"/>
    <dgm:cxn modelId="{F1F0467A-9A45-4B3B-B6D6-7503BF21A334}" type="presParOf" srcId="{46B025CE-BB89-47E6-81FE-208A5575A24B}" destId="{F930AFCD-F103-4580-9834-F9E358917B1D}" srcOrd="4" destOrd="0" presId="urn:microsoft.com/office/officeart/2005/8/layout/default"/>
    <dgm:cxn modelId="{A47ACC4B-BEA4-4155-9F16-B2D53E5E4BAB}" type="presParOf" srcId="{46B025CE-BB89-47E6-81FE-208A5575A24B}" destId="{AF7A6038-8364-4227-ABCD-8F1C0A7E3884}" srcOrd="5" destOrd="0" presId="urn:microsoft.com/office/officeart/2005/8/layout/default"/>
    <dgm:cxn modelId="{F8214672-E088-42C6-BFE4-C01F687D613A}" type="presParOf" srcId="{46B025CE-BB89-47E6-81FE-208A5575A24B}" destId="{2674AE55-9B76-4204-8B11-C03D43873A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1104-6F83-4EE5-8077-B82EC3546C31}">
      <dsp:nvSpPr>
        <dsp:cNvPr id="0" name=""/>
        <dsp:cNvSpPr/>
      </dsp:nvSpPr>
      <dsp:spPr>
        <a:xfrm>
          <a:off x="3017" y="832941"/>
          <a:ext cx="2393488" cy="1436093"/>
        </a:xfrm>
        <a:prstGeom prst="rect">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MapDirect</a:t>
          </a:r>
        </a:p>
      </dsp:txBody>
      <dsp:txXfrm>
        <a:off x="3017" y="832941"/>
        <a:ext cx="2393488" cy="1436093"/>
      </dsp:txXfrm>
    </dsp:sp>
    <dsp:sp modelId="{4228F15B-E14B-401E-AEF0-BD4C0B8159A5}">
      <dsp:nvSpPr>
        <dsp:cNvPr id="0" name=""/>
        <dsp:cNvSpPr/>
      </dsp:nvSpPr>
      <dsp:spPr>
        <a:xfrm>
          <a:off x="2635854" y="832941"/>
          <a:ext cx="2393488" cy="1436093"/>
        </a:xfrm>
        <a:prstGeom prst="rect">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ArcGIS PRO</a:t>
          </a:r>
        </a:p>
      </dsp:txBody>
      <dsp:txXfrm>
        <a:off x="2635854" y="832941"/>
        <a:ext cx="2393488" cy="1436093"/>
      </dsp:txXfrm>
    </dsp:sp>
    <dsp:sp modelId="{F930AFCD-F103-4580-9834-F9E358917B1D}">
      <dsp:nvSpPr>
        <dsp:cNvPr id="0" name=""/>
        <dsp:cNvSpPr/>
      </dsp:nvSpPr>
      <dsp:spPr>
        <a:xfrm>
          <a:off x="5268691" y="832941"/>
          <a:ext cx="2393488" cy="1436093"/>
        </a:xfrm>
        <a:prstGeom prst="rect">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ArcGIS Desktop</a:t>
          </a:r>
        </a:p>
      </dsp:txBody>
      <dsp:txXfrm>
        <a:off x="5268691" y="832941"/>
        <a:ext cx="2393488" cy="1436093"/>
      </dsp:txXfrm>
    </dsp:sp>
    <dsp:sp modelId="{2674AE55-9B76-4204-8B11-C03D43873A30}">
      <dsp:nvSpPr>
        <dsp:cNvPr id="0" name=""/>
        <dsp:cNvSpPr/>
      </dsp:nvSpPr>
      <dsp:spPr>
        <a:xfrm>
          <a:off x="7901528" y="832941"/>
          <a:ext cx="2393488" cy="1436093"/>
        </a:xfrm>
        <a:prstGeom prst="rect">
          <a:avLst/>
        </a:prstGeom>
        <a:gradFill rotWithShape="0">
          <a:gsLst>
            <a:gs pos="0">
              <a:schemeClr val="dk2">
                <a:hueOff val="0"/>
                <a:satOff val="0"/>
                <a:lumOff val="0"/>
                <a:alphaOff val="0"/>
                <a:tint val="65000"/>
                <a:satMod val="120000"/>
                <a:lumMod val="107000"/>
              </a:schemeClr>
            </a:gs>
            <a:gs pos="50000">
              <a:schemeClr val="dk2">
                <a:hueOff val="0"/>
                <a:satOff val="0"/>
                <a:lumOff val="0"/>
                <a:alphaOff val="0"/>
                <a:tint val="70000"/>
                <a:satMod val="124000"/>
                <a:lumMod val="103000"/>
              </a:schemeClr>
            </a:gs>
            <a:gs pos="100000">
              <a:schemeClr val="dk2">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ArcGIS Online</a:t>
          </a:r>
        </a:p>
      </dsp:txBody>
      <dsp:txXfrm>
        <a:off x="7901528" y="832941"/>
        <a:ext cx="2393488" cy="14360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FBC0A-874E-4C89-9B98-F5B09856ECB5}"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A1DA5-63B8-44C2-BF22-90A973DEF5AA}" type="slidenum">
              <a:rPr lang="en-US" smtClean="0"/>
              <a:t>‹#›</a:t>
            </a:fld>
            <a:endParaRPr lang="en-US"/>
          </a:p>
        </p:txBody>
      </p:sp>
    </p:spTree>
    <p:extLst>
      <p:ext uri="{BB962C8B-B14F-4D97-AF65-F5344CB8AC3E}">
        <p14:creationId xmlns:p14="http://schemas.microsoft.com/office/powerpoint/2010/main" val="369411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C05BF-27C5-4976-B745-379D7CECF1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89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C05BF-27C5-4976-B745-379D7CECF1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95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551F8-EC12-4BBE-B29A-9CE8823B9418}"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a:t>DEP OTIS Enterprise GIS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0234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4BB19-DB2B-42C8-A05F-CD647FFB11EA}"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a:t>DEP OTIS Enterprise GIS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0448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632E28C-421B-48C8-AFFE-3C4F8370339B}" type="datetime1">
              <a:rPr lang="en-US" smtClean="0"/>
              <a:t>12/5/2017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DEP OTIS Enterprise GIS </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6035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7BC5F-A317-4856-A5EB-D5E451D6C5FE}"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a:t>DEP OTIS Enterprise GIS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1203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86C1B1D-FE28-4AC4-A01E-0DFD17C3C59D}" type="datetime1">
              <a:rPr lang="en-US" smtClean="0"/>
              <a:t>12/5/2017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DEP OTIS Enterprise GIS </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450358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D56555-68EE-4F47-9A81-C691B66AF079}"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a:t>DEP OTIS Enterprise GIS </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2852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A235E-9B18-4E3E-B3A5-2BD21D9A1441}" type="datetime1">
              <a:rPr lang="en-US" smtClean="0"/>
              <a:t>12/5/2017</a:t>
            </a:fld>
            <a:endParaRPr lang="en-US" dirty="0"/>
          </a:p>
        </p:txBody>
      </p:sp>
      <p:sp>
        <p:nvSpPr>
          <p:cNvPr id="8" name="Footer Placeholder 7"/>
          <p:cNvSpPr>
            <a:spLocks noGrp="1"/>
          </p:cNvSpPr>
          <p:nvPr>
            <p:ph type="ftr" sz="quarter" idx="11"/>
          </p:nvPr>
        </p:nvSpPr>
        <p:spPr/>
        <p:txBody>
          <a:bodyPr/>
          <a:lstStyle/>
          <a:p>
            <a:r>
              <a:rPr lang="en-US"/>
              <a:t>DEP OTIS Enterprise GIS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369223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4A1ABE-D04C-497B-AD98-4816384C18CD}" type="datetime1">
              <a:rPr lang="en-US" smtClean="0"/>
              <a:t>12/5/2017</a:t>
            </a:fld>
            <a:endParaRPr lang="en-US" dirty="0"/>
          </a:p>
        </p:txBody>
      </p:sp>
      <p:sp>
        <p:nvSpPr>
          <p:cNvPr id="4" name="Footer Placeholder 3"/>
          <p:cNvSpPr>
            <a:spLocks noGrp="1"/>
          </p:cNvSpPr>
          <p:nvPr>
            <p:ph type="ftr" sz="quarter" idx="11"/>
          </p:nvPr>
        </p:nvSpPr>
        <p:spPr/>
        <p:txBody>
          <a:bodyPr/>
          <a:lstStyle/>
          <a:p>
            <a:r>
              <a:rPr lang="en-US"/>
              <a:t>DEP OTIS Enterprise GIS </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0010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C4E37-F99C-4871-8A93-5B5697C87EE4}" type="datetime1">
              <a:rPr lang="en-US" smtClean="0"/>
              <a:t>12/5/2017</a:t>
            </a:fld>
            <a:endParaRPr lang="en-US" dirty="0"/>
          </a:p>
        </p:txBody>
      </p:sp>
      <p:sp>
        <p:nvSpPr>
          <p:cNvPr id="3" name="Footer Placeholder 2"/>
          <p:cNvSpPr>
            <a:spLocks noGrp="1"/>
          </p:cNvSpPr>
          <p:nvPr>
            <p:ph type="ftr" sz="quarter" idx="11"/>
          </p:nvPr>
        </p:nvSpPr>
        <p:spPr/>
        <p:txBody>
          <a:bodyPr/>
          <a:lstStyle/>
          <a:p>
            <a:r>
              <a:rPr lang="en-US"/>
              <a:t>DEP OTIS Enterprise GIS </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804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00EBBF-1693-4707-862D-9C61FF823DB7}"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a:t>DEP OTIS Enterprise GIS </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9869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B91A63-D8BF-40A5-9AD0-A3C10B2F574D}"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a:t>DEP OTIS Enterprise GIS </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030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7D82189-06E1-4645-84FE-EC578CBB4657}" type="datetime1">
              <a:rPr lang="en-US" smtClean="0"/>
              <a:t>12/5/2017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DEP OTIS Enterprise GIS </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6277275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IS.Librarian@dep.state.fl.u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urveygizmo.com/s3/4045015/GIS-Meeting-Request" TargetMode="External"/><Relationship Id="rId2" Type="http://schemas.openxmlformats.org/officeDocument/2006/relationships/image" Target="../media/image17.jpg&amp;ehk=81DezRAu"/><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ccftech.com/dev-confirms-power-microsofts-azure-cloud-explains-developers-recluta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amp;ehk=fhvR74qwIczhhPZ3Uex2hw&amp;r=0&amp;pid=OfficeInsert"/><Relationship Id="rId5" Type="http://schemas.openxmlformats.org/officeDocument/2006/relationships/image" Target="../media/image6.png&amp;ehk=3"/><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loridadep.sharepoint.com/:p:/g/otis/gis/ES0Rk7AVu8pLvOfa7Ys9QfEBTH81JWCyJbZ-xQ1Wn0qxC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eodata.myflorida.com/" TargetMode="External"/><Relationship Id="rId2" Type="http://schemas.openxmlformats.org/officeDocument/2006/relationships/hyperlink" Target="https://www.nsgic.org/2017-NSGIC-awards" TargetMode="External"/><Relationship Id="rId1" Type="http://schemas.openxmlformats.org/officeDocument/2006/relationships/slideLayout" Target="../slideLayouts/slideLayout5.xml"/><Relationship Id="rId4" Type="http://schemas.openxmlformats.org/officeDocument/2006/relationships/hyperlink" Target="http://gis.myflorida.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loridadep.sharepoint.com/otis/gis/Shared%20Documents/USERS"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loridadep.sharepoint.com/:p:/g/otis/gis/EZ4I4htw_vRLiPUGUI3-5qMBLybc3ZPx4x8meTWHRb6VoA"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15000"/>
          </a:schemeClr>
        </a:solidFill>
        <a:effectLst/>
      </p:bgPr>
    </p:bg>
    <p:spTree>
      <p:nvGrpSpPr>
        <p:cNvPr id="1" name=""/>
        <p:cNvGrpSpPr/>
        <p:nvPr/>
      </p:nvGrpSpPr>
      <p:grpSpPr>
        <a:xfrm>
          <a:off x="0" y="0"/>
          <a:ext cx="0" cy="0"/>
          <a:chOff x="0" y="0"/>
          <a:chExt cx="0" cy="0"/>
        </a:xfrm>
      </p:grpSpPr>
      <p:pic>
        <p:nvPicPr>
          <p:cNvPr id="13" name="Picture 12" descr="A large body of water&#10;&#10;Description generated with very high confidence">
            <a:extLst>
              <a:ext uri="{FF2B5EF4-FFF2-40B4-BE49-F238E27FC236}">
                <a16:creationId xmlns:a16="http://schemas.microsoft.com/office/drawing/2014/main" id="{70EA402D-587C-457F-B345-32E0D31DEE5A}"/>
              </a:ext>
            </a:extLst>
          </p:cNvPr>
          <p:cNvPicPr>
            <a:picLocks noChangeAspect="1"/>
          </p:cNvPicPr>
          <p:nvPr/>
        </p:nvPicPr>
        <p:blipFill>
          <a:blip r:embed="rId2"/>
          <a:stretch>
            <a:fillRect/>
          </a:stretch>
        </p:blipFill>
        <p:spPr>
          <a:xfrm>
            <a:off x="0" y="0"/>
            <a:ext cx="12192000" cy="6856633"/>
          </a:xfrm>
          <a:prstGeom prst="rect">
            <a:avLst/>
          </a:prstGeom>
        </p:spPr>
      </p:pic>
      <p:sp>
        <p:nvSpPr>
          <p:cNvPr id="2" name="Title 1">
            <a:extLst>
              <a:ext uri="{FF2B5EF4-FFF2-40B4-BE49-F238E27FC236}">
                <a16:creationId xmlns:a16="http://schemas.microsoft.com/office/drawing/2014/main" id="{D0A76B76-BB3E-489D-9FD0-960A57207E68}"/>
              </a:ext>
            </a:extLst>
          </p:cNvPr>
          <p:cNvSpPr>
            <a:spLocks noGrp="1"/>
          </p:cNvSpPr>
          <p:nvPr>
            <p:ph type="ctrTitle"/>
          </p:nvPr>
        </p:nvSpPr>
        <p:spPr>
          <a:xfrm>
            <a:off x="157656" y="5812221"/>
            <a:ext cx="11624820" cy="901791"/>
          </a:xfrm>
        </p:spPr>
        <p:txBody>
          <a:bodyPr>
            <a:normAutofit fontScale="90000"/>
          </a:bodyPr>
          <a:lstStyle/>
          <a:p>
            <a:r>
              <a:rPr lang="en-US" sz="4000" dirty="0">
                <a:solidFill>
                  <a:schemeClr val="accent1">
                    <a:lumMod val="60000"/>
                    <a:lumOff val="40000"/>
                  </a:schemeClr>
                </a:solidFill>
                <a:latin typeface="Arial" panose="020B0604020202020204" pitchFamily="34" charset="0"/>
                <a:cs typeface="Arial" panose="020B0604020202020204" pitchFamily="34" charset="0"/>
              </a:rPr>
              <a:t>December 2017  GIS Coordination NOTES</a:t>
            </a:r>
          </a:p>
        </p:txBody>
      </p:sp>
      <p:sp>
        <p:nvSpPr>
          <p:cNvPr id="4" name="Footer Placeholder 3">
            <a:extLst>
              <a:ext uri="{FF2B5EF4-FFF2-40B4-BE49-F238E27FC236}">
                <a16:creationId xmlns:a16="http://schemas.microsoft.com/office/drawing/2014/main" id="{2451027A-2466-4B6E-BA8B-895C412458DF}"/>
              </a:ext>
            </a:extLst>
          </p:cNvPr>
          <p:cNvSpPr>
            <a:spLocks noGrp="1"/>
          </p:cNvSpPr>
          <p:nvPr>
            <p:ph type="ftr" sz="quarter" idx="11"/>
          </p:nvPr>
        </p:nvSpPr>
        <p:spPr/>
        <p:txBody>
          <a:bodyPr>
            <a:normAutofit/>
          </a:bodyPr>
          <a:lstStyle/>
          <a:p>
            <a:pPr>
              <a:spcAft>
                <a:spcPts val="600"/>
              </a:spcAft>
            </a:pPr>
            <a:r>
              <a:rPr lang="en-US">
                <a:solidFill>
                  <a:schemeClr val="tx2"/>
                </a:solidFill>
              </a:rPr>
              <a:t>DEP OTIS Enterprise GIS </a:t>
            </a:r>
          </a:p>
        </p:txBody>
      </p:sp>
      <p:sp>
        <p:nvSpPr>
          <p:cNvPr id="11" name="TextBox 10">
            <a:extLst>
              <a:ext uri="{FF2B5EF4-FFF2-40B4-BE49-F238E27FC236}">
                <a16:creationId xmlns:a16="http://schemas.microsoft.com/office/drawing/2014/main" id="{9F99350F-07FC-43D1-99AA-5F55F155AF3D}"/>
              </a:ext>
            </a:extLst>
          </p:cNvPr>
          <p:cNvSpPr txBox="1"/>
          <p:nvPr/>
        </p:nvSpPr>
        <p:spPr>
          <a:xfrm>
            <a:off x="437034" y="436840"/>
            <a:ext cx="10911608"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Due to the difficulty of scheduling all interested GIS staff at one meeting during this Holiday month, this presentation will serve as our winter meeting. There will be an </a:t>
            </a:r>
            <a:r>
              <a:rPr lang="en-US" sz="1400" b="1" dirty="0">
                <a:latin typeface="Arial" panose="020B0604020202020204" pitchFamily="34" charset="0"/>
                <a:cs typeface="Arial" panose="020B0604020202020204" pitchFamily="34" charset="0"/>
              </a:rPr>
              <a:t>in person meeting </a:t>
            </a:r>
            <a:r>
              <a:rPr lang="en-US" sz="1400" dirty="0">
                <a:latin typeface="Arial" panose="020B0604020202020204" pitchFamily="34" charset="0"/>
                <a:cs typeface="Arial" panose="020B0604020202020204" pitchFamily="34" charset="0"/>
              </a:rPr>
              <a:t>(with Skype for those outside Tallahassee) scheduled for Summer 2018.</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The GIS team can be reached at </a:t>
            </a:r>
            <a:r>
              <a:rPr lang="en-US" sz="1400" dirty="0">
                <a:latin typeface="Arial" panose="020B0604020202020204" pitchFamily="34" charset="0"/>
                <a:cs typeface="Arial" panose="020B0604020202020204" pitchFamily="34" charset="0"/>
                <a:hlinkClick r:id="rId3"/>
              </a:rPr>
              <a:t>GIS.Librarian@dep.state.fl.us</a:t>
            </a:r>
            <a:r>
              <a:rPr lang="en-US" sz="1400" dirty="0">
                <a:latin typeface="Arial" panose="020B0604020202020204" pitchFamily="34" charset="0"/>
                <a:cs typeface="Arial" panose="020B0604020202020204" pitchFamily="34" charset="0"/>
              </a:rPr>
              <a:t> anytime.</a:t>
            </a:r>
          </a:p>
        </p:txBody>
      </p:sp>
    </p:spTree>
    <p:extLst>
      <p:ext uri="{BB962C8B-B14F-4D97-AF65-F5344CB8AC3E}">
        <p14:creationId xmlns:p14="http://schemas.microsoft.com/office/powerpoint/2010/main" val="29997065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generated with very high confidence">
            <a:extLst>
              <a:ext uri="{FF2B5EF4-FFF2-40B4-BE49-F238E27FC236}">
                <a16:creationId xmlns:a16="http://schemas.microsoft.com/office/drawing/2014/main" id="{FEFD7D55-9CE6-4847-B651-2DF5277225C5}"/>
              </a:ext>
            </a:extLst>
          </p:cNvPr>
          <p:cNvPicPr>
            <a:picLocks noChangeAspect="1"/>
          </p:cNvPicPr>
          <p:nvPr/>
        </p:nvPicPr>
        <p:blipFill rotWithShape="1">
          <a:blip r:embed="rId2">
            <a:extLst>
              <a:ext uri="{28A0092B-C50C-407E-A947-70E740481C1C}">
                <a14:useLocalDpi xmlns:a14="http://schemas.microsoft.com/office/drawing/2010/main" val="0"/>
              </a:ext>
            </a:extLst>
          </a:blip>
          <a:srcRect l="650" r="2" b="2"/>
          <a:stretch/>
        </p:blipFill>
        <p:spPr>
          <a:xfrm>
            <a:off x="1" y="10"/>
            <a:ext cx="7832436" cy="6857990"/>
          </a:xfrm>
          <a:prstGeom prst="rect">
            <a:avLst/>
          </a:prstGeom>
        </p:spPr>
      </p:pic>
      <p:sp>
        <p:nvSpPr>
          <p:cNvPr id="6" name="TextBox 5">
            <a:extLst>
              <a:ext uri="{FF2B5EF4-FFF2-40B4-BE49-F238E27FC236}">
                <a16:creationId xmlns:a16="http://schemas.microsoft.com/office/drawing/2014/main" id="{BBBA8AC2-4BFB-454C-92B7-C6B6CB650DC3}"/>
              </a:ext>
            </a:extLst>
          </p:cNvPr>
          <p:cNvSpPr txBox="1"/>
          <p:nvPr/>
        </p:nvSpPr>
        <p:spPr>
          <a:xfrm>
            <a:off x="7832437" y="491613"/>
            <a:ext cx="4359564" cy="5696751"/>
          </a:xfrm>
          <a:prstGeom prst="rect">
            <a:avLst/>
          </a:prstGeom>
        </p:spPr>
        <p:txBody>
          <a:bodyPr vert="horz" lIns="182880" tIns="182880" rIns="182880" bIns="182880" rtlCol="0" anchor="ctr">
            <a:normAutofit fontScale="92500" lnSpcReduction="10000"/>
          </a:bodyPr>
          <a:lstStyle/>
          <a:p>
            <a:pPr algn="ctr" defTabSz="914400">
              <a:lnSpc>
                <a:spcPct val="90000"/>
              </a:lnSpc>
              <a:spcBef>
                <a:spcPct val="0"/>
              </a:spcBef>
              <a:spcAft>
                <a:spcPts val="600"/>
              </a:spcAft>
            </a:pPr>
            <a:r>
              <a:rPr lang="en-US" sz="2600" b="1" spc="200" dirty="0">
                <a:latin typeface="+mj-lt"/>
                <a:ea typeface="+mj-ea"/>
                <a:cs typeface="+mj-cs"/>
              </a:rPr>
              <a:t>Implementing a plan to</a:t>
            </a:r>
            <a:br>
              <a:rPr lang="en-US" sz="2600" b="1" spc="200" dirty="0">
                <a:latin typeface="+mj-lt"/>
                <a:ea typeface="+mj-ea"/>
                <a:cs typeface="+mj-cs"/>
              </a:rPr>
            </a:br>
            <a:r>
              <a:rPr lang="en-US" sz="2600" b="1" spc="200" dirty="0">
                <a:latin typeface="+mj-lt"/>
                <a:ea typeface="+mj-ea"/>
                <a:cs typeface="+mj-cs"/>
              </a:rPr>
              <a:t>migrate out of </a:t>
            </a:r>
            <a:br>
              <a:rPr lang="en-US" sz="2600" b="1" spc="200" dirty="0">
                <a:latin typeface="+mj-lt"/>
                <a:ea typeface="+mj-ea"/>
                <a:cs typeface="+mj-cs"/>
              </a:rPr>
            </a:br>
            <a:r>
              <a:rPr lang="en-US" sz="2600" b="1" spc="200" dirty="0">
                <a:latin typeface="+mj-lt"/>
                <a:ea typeface="+mj-ea"/>
                <a:cs typeface="+mj-cs"/>
              </a:rPr>
              <a:t>Desktop GIS</a:t>
            </a:r>
            <a:br>
              <a:rPr lang="en-US" sz="2600" b="1" spc="200" dirty="0">
                <a:latin typeface="+mj-lt"/>
                <a:ea typeface="+mj-ea"/>
                <a:cs typeface="+mj-cs"/>
              </a:rPr>
            </a:br>
            <a:r>
              <a:rPr lang="en-US" sz="1900" b="1" spc="200" dirty="0">
                <a:latin typeface="+mj-lt"/>
                <a:ea typeface="+mj-ea"/>
                <a:cs typeface="+mj-cs"/>
              </a:rPr>
              <a:t>(per ESRI guidance)</a:t>
            </a:r>
            <a:br>
              <a:rPr lang="en-US" sz="2400" spc="200" dirty="0">
                <a:solidFill>
                  <a:schemeClr val="bg1"/>
                </a:solidFill>
                <a:latin typeface="+mj-lt"/>
                <a:ea typeface="+mj-ea"/>
                <a:cs typeface="+mj-cs"/>
              </a:rPr>
            </a:br>
            <a:endParaRPr lang="en-US" sz="2400" spc="200" dirty="0">
              <a:solidFill>
                <a:schemeClr val="bg1"/>
              </a:solidFill>
              <a:latin typeface="+mj-lt"/>
              <a:ea typeface="+mj-ea"/>
              <a:cs typeface="+mj-cs"/>
            </a:endParaRPr>
          </a:p>
          <a:p>
            <a:pPr algn="ctr" defTabSz="914400">
              <a:lnSpc>
                <a:spcPct val="90000"/>
              </a:lnSpc>
              <a:spcBef>
                <a:spcPct val="0"/>
              </a:spcBef>
              <a:spcAft>
                <a:spcPts val="600"/>
              </a:spcAft>
            </a:pPr>
            <a:endParaRPr lang="en-US" sz="2400" spc="200" dirty="0">
              <a:solidFill>
                <a:schemeClr val="bg1"/>
              </a:solidFill>
              <a:latin typeface="+mj-lt"/>
              <a:ea typeface="+mj-ea"/>
              <a:cs typeface="+mj-cs"/>
            </a:endParaRPr>
          </a:p>
          <a:p>
            <a:pPr algn="ctr" defTabSz="914400">
              <a:lnSpc>
                <a:spcPct val="90000"/>
              </a:lnSpc>
              <a:spcBef>
                <a:spcPct val="0"/>
              </a:spcBef>
              <a:spcAft>
                <a:spcPts val="600"/>
              </a:spcAft>
            </a:pPr>
            <a:r>
              <a:rPr lang="en-US" sz="2400" spc="200" dirty="0">
                <a:latin typeface="+mj-lt"/>
                <a:ea typeface="+mj-ea"/>
                <a:cs typeface="+mj-cs"/>
              </a:rPr>
              <a:t>And use other </a:t>
            </a:r>
          </a:p>
          <a:p>
            <a:pPr algn="ctr" defTabSz="914400">
              <a:lnSpc>
                <a:spcPct val="90000"/>
              </a:lnSpc>
              <a:spcBef>
                <a:spcPct val="0"/>
              </a:spcBef>
              <a:spcAft>
                <a:spcPts val="600"/>
              </a:spcAft>
            </a:pPr>
            <a:r>
              <a:rPr lang="en-US" sz="2400" spc="200" dirty="0">
                <a:latin typeface="+mj-lt"/>
                <a:ea typeface="+mj-ea"/>
                <a:cs typeface="+mj-cs"/>
              </a:rPr>
              <a:t>enterprise GIS resources </a:t>
            </a:r>
            <a:br>
              <a:rPr lang="en-US" sz="2400" spc="200" dirty="0">
                <a:latin typeface="+mj-lt"/>
                <a:ea typeface="+mj-ea"/>
                <a:cs typeface="+mj-cs"/>
              </a:rPr>
            </a:br>
            <a:r>
              <a:rPr lang="en-US" sz="2400" spc="200" dirty="0">
                <a:latin typeface="+mj-lt"/>
                <a:ea typeface="+mj-ea"/>
                <a:cs typeface="+mj-cs"/>
              </a:rPr>
              <a:t>to support staff statewide</a:t>
            </a:r>
          </a:p>
          <a:p>
            <a:pPr algn="ctr" defTabSz="914400">
              <a:lnSpc>
                <a:spcPct val="90000"/>
              </a:lnSpc>
              <a:spcBef>
                <a:spcPct val="0"/>
              </a:spcBef>
              <a:spcAft>
                <a:spcPts val="600"/>
              </a:spcAft>
            </a:pPr>
            <a:endParaRPr lang="en-US" sz="2400" spc="200" dirty="0">
              <a:latin typeface="+mj-lt"/>
              <a:ea typeface="+mj-ea"/>
              <a:cs typeface="+mj-cs"/>
            </a:endParaRPr>
          </a:p>
          <a:p>
            <a:pPr algn="ctr" defTabSz="914400">
              <a:lnSpc>
                <a:spcPct val="90000"/>
              </a:lnSpc>
              <a:spcBef>
                <a:spcPct val="0"/>
              </a:spcBef>
              <a:spcAft>
                <a:spcPts val="600"/>
              </a:spcAft>
            </a:pPr>
            <a:r>
              <a:rPr lang="en-US" sz="2400" spc="200" dirty="0">
                <a:latin typeface="+mj-lt"/>
                <a:ea typeface="+mj-ea"/>
                <a:cs typeface="+mj-cs"/>
              </a:rPr>
              <a:t>January GIS User </a:t>
            </a:r>
            <a:br>
              <a:rPr lang="en-US" sz="2400" spc="200" dirty="0">
                <a:latin typeface="+mj-lt"/>
                <a:ea typeface="+mj-ea"/>
                <a:cs typeface="+mj-cs"/>
              </a:rPr>
            </a:br>
            <a:r>
              <a:rPr lang="en-US" sz="2400" spc="200" dirty="0">
                <a:latin typeface="+mj-lt"/>
                <a:ea typeface="+mj-ea"/>
                <a:cs typeface="+mj-cs"/>
              </a:rPr>
              <a:t>Needs Assessment</a:t>
            </a:r>
          </a:p>
          <a:p>
            <a:pPr algn="ctr" defTabSz="914400">
              <a:lnSpc>
                <a:spcPct val="90000"/>
              </a:lnSpc>
              <a:spcBef>
                <a:spcPct val="0"/>
              </a:spcBef>
              <a:spcAft>
                <a:spcPts val="600"/>
              </a:spcAft>
            </a:pPr>
            <a:endParaRPr lang="en-US" sz="2400" spc="200" dirty="0">
              <a:latin typeface="+mj-lt"/>
              <a:ea typeface="+mj-ea"/>
              <a:cs typeface="+mj-cs"/>
            </a:endParaRPr>
          </a:p>
          <a:p>
            <a:pPr algn="ctr" defTabSz="914400">
              <a:lnSpc>
                <a:spcPct val="90000"/>
              </a:lnSpc>
              <a:spcBef>
                <a:spcPct val="0"/>
              </a:spcBef>
              <a:spcAft>
                <a:spcPts val="600"/>
              </a:spcAft>
            </a:pPr>
            <a:r>
              <a:rPr lang="en-US" sz="2400" spc="200" dirty="0">
                <a:latin typeface="+mj-lt"/>
                <a:ea typeface="+mj-ea"/>
                <a:cs typeface="+mj-cs"/>
              </a:rPr>
              <a:t>Share with Program Area Coordinators at December meeting</a:t>
            </a:r>
            <a:br>
              <a:rPr lang="en-US" sz="2400" spc="200" dirty="0">
                <a:latin typeface="+mj-lt"/>
                <a:ea typeface="+mj-ea"/>
                <a:cs typeface="+mj-cs"/>
              </a:rPr>
            </a:br>
            <a:r>
              <a:rPr lang="en-US" sz="2400" spc="200" dirty="0">
                <a:latin typeface="+mj-lt"/>
                <a:ea typeface="+mj-ea"/>
                <a:cs typeface="+mj-cs"/>
              </a:rPr>
              <a:t>(see slide 12)</a:t>
            </a:r>
          </a:p>
        </p:txBody>
      </p:sp>
      <p:sp>
        <p:nvSpPr>
          <p:cNvPr id="7" name="Rectangle: Rounded Corners 6">
            <a:extLst>
              <a:ext uri="{FF2B5EF4-FFF2-40B4-BE49-F238E27FC236}">
                <a16:creationId xmlns:a16="http://schemas.microsoft.com/office/drawing/2014/main" id="{1DD967F8-7626-4874-B05C-4B2DA93371D2}"/>
              </a:ext>
            </a:extLst>
          </p:cNvPr>
          <p:cNvSpPr/>
          <p:nvPr/>
        </p:nvSpPr>
        <p:spPr>
          <a:xfrm>
            <a:off x="1" y="4147127"/>
            <a:ext cx="1911926" cy="2586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DEP Staff</a:t>
            </a:r>
          </a:p>
        </p:txBody>
      </p:sp>
    </p:spTree>
    <p:extLst>
      <p:ext uri="{BB962C8B-B14F-4D97-AF65-F5344CB8AC3E}">
        <p14:creationId xmlns:p14="http://schemas.microsoft.com/office/powerpoint/2010/main" val="12358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B0854C-ADD9-4AAE-80FB-E9ABC616C782}"/>
              </a:ext>
            </a:extLst>
          </p:cNvPr>
          <p:cNvSpPr txBox="1"/>
          <p:nvPr/>
        </p:nvSpPr>
        <p:spPr>
          <a:xfrm>
            <a:off x="680908" y="2543060"/>
            <a:ext cx="5841936" cy="4216539"/>
          </a:xfrm>
          <a:prstGeom prst="rect">
            <a:avLst/>
          </a:prstGeom>
          <a:noFill/>
        </p:spPr>
        <p:txBody>
          <a:bodyPr wrap="square" rtlCol="0">
            <a:spAutoFit/>
          </a:bodyPr>
          <a:lstStyle/>
          <a:p>
            <a:r>
              <a:rPr lang="en-US" sz="3200" dirty="0"/>
              <a:t>Not available or in use at DEP after December 31, 2020.</a:t>
            </a:r>
            <a:br>
              <a:rPr lang="en-US" sz="3200" dirty="0"/>
            </a:br>
            <a:r>
              <a:rPr lang="en-US" sz="2000" dirty="0"/>
              <a:t>(3 year migration)</a:t>
            </a:r>
          </a:p>
          <a:p>
            <a:endParaRPr lang="en-US" dirty="0"/>
          </a:p>
          <a:p>
            <a:endParaRPr lang="en-US" dirty="0"/>
          </a:p>
          <a:p>
            <a:br>
              <a:rPr lang="en-US" dirty="0"/>
            </a:br>
            <a:endParaRPr lang="en-US" dirty="0"/>
          </a:p>
          <a:p>
            <a:r>
              <a:rPr lang="en-US" sz="2800" u="sng" dirty="0"/>
              <a:t>Starting now (January 1, 2018):</a:t>
            </a:r>
            <a:br>
              <a:rPr lang="en-US" sz="2800" dirty="0"/>
            </a:br>
            <a:r>
              <a:rPr lang="en-US" sz="2800" dirty="0"/>
              <a:t>All new staff requesting GIS software will be trained on AGO, Map Direct and/or PRO, </a:t>
            </a:r>
            <a:r>
              <a:rPr lang="en-US" sz="2800" b="1" dirty="0"/>
              <a:t>not desktop.</a:t>
            </a:r>
          </a:p>
        </p:txBody>
      </p:sp>
      <p:sp>
        <p:nvSpPr>
          <p:cNvPr id="2" name="Title 1">
            <a:extLst>
              <a:ext uri="{FF2B5EF4-FFF2-40B4-BE49-F238E27FC236}">
                <a16:creationId xmlns:a16="http://schemas.microsoft.com/office/drawing/2014/main" id="{CAFACB58-22DD-4B23-A83C-C0C46E983BA1}"/>
              </a:ext>
            </a:extLst>
          </p:cNvPr>
          <p:cNvSpPr>
            <a:spLocks noGrp="1"/>
          </p:cNvSpPr>
          <p:nvPr>
            <p:ph type="title"/>
          </p:nvPr>
        </p:nvSpPr>
        <p:spPr>
          <a:xfrm>
            <a:off x="1677952" y="341467"/>
            <a:ext cx="4676666" cy="1174991"/>
          </a:xfrm>
        </p:spPr>
        <p:txBody>
          <a:bodyPr vert="horz" lIns="182880" tIns="182880" rIns="182880" bIns="182880" rtlCol="0" anchor="ctr">
            <a:normAutofit/>
          </a:bodyPr>
          <a:lstStyle/>
          <a:p>
            <a:r>
              <a:rPr lang="en-US" sz="3200" dirty="0"/>
              <a:t>ArcGIS DESKTOP</a:t>
            </a:r>
          </a:p>
        </p:txBody>
      </p:sp>
      <p:pic>
        <p:nvPicPr>
          <p:cNvPr id="16" name="Picture 15">
            <a:extLst>
              <a:ext uri="{FF2B5EF4-FFF2-40B4-BE49-F238E27FC236}">
                <a16:creationId xmlns:a16="http://schemas.microsoft.com/office/drawing/2014/main" id="{C0F55FE1-674F-4F0B-832C-AAB2CF0B6BC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68503">
            <a:off x="4789994" y="3464091"/>
            <a:ext cx="1966055" cy="869002"/>
          </a:xfrm>
          <a:prstGeom prst="rect">
            <a:avLst/>
          </a:prstGeom>
        </p:spPr>
      </p:pic>
      <p:pic>
        <p:nvPicPr>
          <p:cNvPr id="4" name="Picture 3" descr="A close up of a map&#10;&#10;Description generated with high confidence">
            <a:extLst>
              <a:ext uri="{FF2B5EF4-FFF2-40B4-BE49-F238E27FC236}">
                <a16:creationId xmlns:a16="http://schemas.microsoft.com/office/drawing/2014/main" id="{7DA34E07-42FA-4C99-8D8C-A52411B7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963" y="0"/>
            <a:ext cx="5227037" cy="6858000"/>
          </a:xfrm>
          <a:prstGeom prst="rect">
            <a:avLst/>
          </a:prstGeom>
        </p:spPr>
      </p:pic>
    </p:spTree>
    <p:extLst>
      <p:ext uri="{BB962C8B-B14F-4D97-AF65-F5344CB8AC3E}">
        <p14:creationId xmlns:p14="http://schemas.microsoft.com/office/powerpoint/2010/main" val="25159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CB58-22DD-4B23-A83C-C0C46E983BA1}"/>
              </a:ext>
            </a:extLst>
          </p:cNvPr>
          <p:cNvSpPr>
            <a:spLocks noGrp="1"/>
          </p:cNvSpPr>
          <p:nvPr>
            <p:ph type="title"/>
          </p:nvPr>
        </p:nvSpPr>
        <p:spPr>
          <a:xfrm>
            <a:off x="586750" y="461540"/>
            <a:ext cx="3044953" cy="1174991"/>
          </a:xfrm>
        </p:spPr>
        <p:txBody>
          <a:bodyPr vert="horz" lIns="182880" tIns="182880" rIns="182880" bIns="182880" rtlCol="0" anchor="ctr">
            <a:normAutofit/>
          </a:bodyPr>
          <a:lstStyle/>
          <a:p>
            <a:r>
              <a:rPr lang="en-US" sz="3600" dirty="0"/>
              <a:t>ArcGIS PRO</a:t>
            </a:r>
          </a:p>
        </p:txBody>
      </p:sp>
      <p:sp>
        <p:nvSpPr>
          <p:cNvPr id="13" name="TextBox 12">
            <a:extLst>
              <a:ext uri="{FF2B5EF4-FFF2-40B4-BE49-F238E27FC236}">
                <a16:creationId xmlns:a16="http://schemas.microsoft.com/office/drawing/2014/main" id="{ADA66F04-A26B-4A38-AA5D-0DC48BBA1971}"/>
              </a:ext>
            </a:extLst>
          </p:cNvPr>
          <p:cNvSpPr txBox="1"/>
          <p:nvPr/>
        </p:nvSpPr>
        <p:spPr>
          <a:xfrm>
            <a:off x="45167" y="2373745"/>
            <a:ext cx="425188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Desktop software, requires high end PC</a:t>
            </a:r>
            <a:br>
              <a:rPr lang="en-US" dirty="0"/>
            </a:br>
            <a:endParaRPr lang="en-US" dirty="0"/>
          </a:p>
          <a:p>
            <a:pPr marL="285750" indent="-285750">
              <a:buFont typeface="Arial" panose="020B0604020202020204" pitchFamily="34" charset="0"/>
              <a:buChar char="•"/>
            </a:pPr>
            <a:r>
              <a:rPr lang="en-US" dirty="0"/>
              <a:t>Free, in-house training available.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Steep learning curve!</a:t>
            </a:r>
          </a:p>
        </p:txBody>
      </p:sp>
      <p:sp>
        <p:nvSpPr>
          <p:cNvPr id="15" name="TextBox 14">
            <a:extLst>
              <a:ext uri="{FF2B5EF4-FFF2-40B4-BE49-F238E27FC236}">
                <a16:creationId xmlns:a16="http://schemas.microsoft.com/office/drawing/2014/main" id="{949F1051-4BD7-4504-B7BD-CBEB363A4EC3}"/>
              </a:ext>
            </a:extLst>
          </p:cNvPr>
          <p:cNvSpPr txBox="1"/>
          <p:nvPr/>
        </p:nvSpPr>
        <p:spPr>
          <a:xfrm>
            <a:off x="0" y="4274158"/>
            <a:ext cx="4390946" cy="1015663"/>
          </a:xfrm>
          <a:prstGeom prst="rect">
            <a:avLst/>
          </a:prstGeom>
          <a:noFill/>
        </p:spPr>
        <p:txBody>
          <a:bodyPr wrap="none" rtlCol="0">
            <a:spAutoFit/>
          </a:bodyPr>
          <a:lstStyle/>
          <a:p>
            <a:r>
              <a:rPr lang="en-US" sz="2000" b="1" dirty="0">
                <a:solidFill>
                  <a:schemeClr val="bg1"/>
                </a:solidFill>
              </a:rPr>
              <a:t>PRO is for editors and data stewards</a:t>
            </a:r>
            <a:br>
              <a:rPr lang="en-US" sz="2000" b="1" dirty="0">
                <a:solidFill>
                  <a:schemeClr val="bg1"/>
                </a:solidFill>
              </a:rPr>
            </a:br>
            <a:r>
              <a:rPr lang="en-US" sz="2000" b="1" dirty="0">
                <a:solidFill>
                  <a:schemeClr val="bg1"/>
                </a:solidFill>
              </a:rPr>
              <a:t>PRO is for 3D visualization</a:t>
            </a:r>
          </a:p>
          <a:p>
            <a:r>
              <a:rPr lang="en-US" sz="2000" b="1" dirty="0">
                <a:solidFill>
                  <a:schemeClr val="bg1"/>
                </a:solidFill>
              </a:rPr>
              <a:t>PRO is for programmers and modelers</a:t>
            </a:r>
          </a:p>
        </p:txBody>
      </p:sp>
      <p:pic>
        <p:nvPicPr>
          <p:cNvPr id="16" name="Picture 15">
            <a:extLst>
              <a:ext uri="{FF2B5EF4-FFF2-40B4-BE49-F238E27FC236}">
                <a16:creationId xmlns:a16="http://schemas.microsoft.com/office/drawing/2014/main" id="{C0F55FE1-674F-4F0B-832C-AAB2CF0B6BCC}"/>
              </a:ext>
            </a:extLst>
          </p:cNvPr>
          <p:cNvPicPr>
            <a:picLocks noChangeAspect="1"/>
          </p:cNvPicPr>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rot="2168503">
            <a:off x="2330113" y="5445417"/>
            <a:ext cx="1738004" cy="869002"/>
          </a:xfrm>
          <a:prstGeom prst="rect">
            <a:avLst/>
          </a:prstGeom>
        </p:spPr>
      </p:pic>
      <p:pic>
        <p:nvPicPr>
          <p:cNvPr id="1026" name="Picture 2" descr="Image result for arcgis pro esri">
            <a:extLst>
              <a:ext uri="{FF2B5EF4-FFF2-40B4-BE49-F238E27FC236}">
                <a16:creationId xmlns:a16="http://schemas.microsoft.com/office/drawing/2014/main" id="{955790F1-0F98-49B9-A921-D2166F4F4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048" y="-8882"/>
            <a:ext cx="7894952" cy="686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very high confidence">
            <a:extLst>
              <a:ext uri="{FF2B5EF4-FFF2-40B4-BE49-F238E27FC236}">
                <a16:creationId xmlns:a16="http://schemas.microsoft.com/office/drawing/2014/main" id="{B0E568B2-9804-4532-BD43-556333E5DA4D}"/>
              </a:ext>
            </a:extLst>
          </p:cNvPr>
          <p:cNvPicPr>
            <a:picLocks noChangeAspect="1"/>
          </p:cNvPicPr>
          <p:nvPr/>
        </p:nvPicPr>
        <p:blipFill>
          <a:blip r:embed="rId2"/>
          <a:stretch>
            <a:fillRect/>
          </a:stretch>
        </p:blipFill>
        <p:spPr>
          <a:xfrm>
            <a:off x="139813" y="226491"/>
            <a:ext cx="1105190" cy="1301750"/>
          </a:xfrm>
          <a:prstGeom prst="rect">
            <a:avLst/>
          </a:prstGeom>
        </p:spPr>
      </p:pic>
      <p:sp>
        <p:nvSpPr>
          <p:cNvPr id="2" name="Title 1">
            <a:extLst>
              <a:ext uri="{FF2B5EF4-FFF2-40B4-BE49-F238E27FC236}">
                <a16:creationId xmlns:a16="http://schemas.microsoft.com/office/drawing/2014/main" id="{CAFACB58-22DD-4B23-A83C-C0C46E983BA1}"/>
              </a:ext>
            </a:extLst>
          </p:cNvPr>
          <p:cNvSpPr>
            <a:spLocks noGrp="1"/>
          </p:cNvSpPr>
          <p:nvPr>
            <p:ph type="title"/>
          </p:nvPr>
        </p:nvSpPr>
        <p:spPr>
          <a:xfrm>
            <a:off x="0" y="226491"/>
            <a:ext cx="12192000" cy="1545970"/>
          </a:xfrm>
        </p:spPr>
        <p:txBody>
          <a:bodyPr vert="horz" lIns="182880" tIns="182880" rIns="182880" bIns="182880" rtlCol="0" anchor="ctr">
            <a:noAutofit/>
          </a:bodyPr>
          <a:lstStyle/>
          <a:p>
            <a:pPr algn="ctr"/>
            <a:r>
              <a:rPr lang="en-US" sz="2400" dirty="0"/>
              <a:t>ArcGIS Desktop Migration Planning First meeting in December 2017</a:t>
            </a:r>
            <a:br>
              <a:rPr lang="en-US" sz="2800" dirty="0"/>
            </a:br>
            <a:br>
              <a:rPr lang="en-US" sz="2400" dirty="0"/>
            </a:br>
            <a:r>
              <a:rPr lang="en-US" sz="1600" b="1" dirty="0">
                <a:solidFill>
                  <a:srgbClr val="FF0000"/>
                </a:solidFill>
              </a:rPr>
              <a:t>GIS Coordinators ONLY:  </a:t>
            </a:r>
            <a:r>
              <a:rPr lang="en-US" sz="1600" b="1" dirty="0">
                <a:solidFill>
                  <a:srgbClr val="FF0000"/>
                </a:solidFill>
                <a:hlinkClick r:id="rId3"/>
              </a:rPr>
              <a:t>Please sign up ASAP</a:t>
            </a:r>
            <a:br>
              <a:rPr lang="en-US" sz="1600" b="1" dirty="0">
                <a:solidFill>
                  <a:srgbClr val="FF0000"/>
                </a:solidFill>
              </a:rPr>
            </a:br>
            <a:br>
              <a:rPr lang="en-US" sz="1600" b="1" dirty="0">
                <a:solidFill>
                  <a:srgbClr val="FF0000"/>
                </a:solidFill>
              </a:rPr>
            </a:br>
            <a:r>
              <a:rPr lang="en-US" sz="1400" b="1" dirty="0"/>
              <a:t>When A SKYPE meeting time is scheduled, it will disappear from the list.  </a:t>
            </a:r>
            <a:br>
              <a:rPr lang="en-US" sz="1400" b="1" dirty="0"/>
            </a:br>
            <a:r>
              <a:rPr lang="en-US" sz="1400" b="1" dirty="0"/>
              <a:t>Others may attend but we are asking only the GIS Coordinator to schedule the meeting to avoid double or triple bookings.  </a:t>
            </a:r>
            <a:r>
              <a:rPr lang="en-US" sz="1400" b="1" i="1" dirty="0"/>
              <a:t>Thank you. </a:t>
            </a:r>
            <a:endParaRPr lang="en-US" sz="2400" b="1" i="1" dirty="0"/>
          </a:p>
        </p:txBody>
      </p:sp>
      <p:sp>
        <p:nvSpPr>
          <p:cNvPr id="3" name="Rectangle 2">
            <a:extLst>
              <a:ext uri="{FF2B5EF4-FFF2-40B4-BE49-F238E27FC236}">
                <a16:creationId xmlns:a16="http://schemas.microsoft.com/office/drawing/2014/main" id="{CEC09CF8-1FDE-412D-BF86-C990766D2DFE}"/>
              </a:ext>
            </a:extLst>
          </p:cNvPr>
          <p:cNvSpPr/>
          <p:nvPr/>
        </p:nvSpPr>
        <p:spPr>
          <a:xfrm>
            <a:off x="1604560" y="2400511"/>
            <a:ext cx="10375003" cy="3848746"/>
          </a:xfrm>
          <a:prstGeom prst="rect">
            <a:avLst/>
          </a:prstGeom>
        </p:spPr>
        <p:txBody>
          <a:bodyPr wrap="square">
            <a:spAutoFit/>
          </a:bodyPr>
          <a:lstStyle/>
          <a:p>
            <a:r>
              <a:rPr lang="en-US" sz="2000" spc="-5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AGENDA</a:t>
            </a:r>
            <a:br>
              <a:rPr lang="en-US" sz="2000" spc="-5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br>
              <a:rPr lang="en-US" sz="2000" spc="-5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1. Verify your Program / District’s IT coordinator and GIS Coordinator (OTIS)</a:t>
            </a:r>
            <a:b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2. Verify list of current approved ArcGIS Desktop users and ArcGIS PRO users (OTIS)</a:t>
            </a: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3. Verify inventory of current enterprise GIS data in the DEP library and verify stewardship information for each layer (OTIS)</a:t>
            </a: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4. Verify inventory of Map Direct embedded maps and custom focuses for your program area / district (OTIS)</a:t>
            </a:r>
            <a:b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5. Create and review a list of workflows and business procedures that use ArcGIS Desktop (Program area)</a:t>
            </a:r>
            <a:b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6. Approve a plan to provide </a:t>
            </a:r>
            <a:r>
              <a:rPr lang="en-US" sz="1600" b="1" u="sng"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new</a:t>
            </a: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users, GIS software, after December 31</a:t>
            </a:r>
            <a:r>
              <a:rPr lang="en-US" sz="1600" baseline="300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st</a:t>
            </a: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2017</a:t>
            </a:r>
            <a:b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br>
            <a:endParaRPr lang="en-US"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600"/>
              </a:spcAft>
            </a:pPr>
            <a:r>
              <a:rPr lang="en-US" sz="16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Schedule next meeting</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7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C9D4A9-EFA9-494C-9D34-EAC9978AD136}"/>
              </a:ext>
            </a:extLst>
          </p:cNvPr>
          <p:cNvSpPr/>
          <p:nvPr/>
        </p:nvSpPr>
        <p:spPr>
          <a:xfrm>
            <a:off x="0" y="3279228"/>
            <a:ext cx="12192000" cy="18844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6BD38A-6858-49D4-A6A4-4E553FA841B1}"/>
              </a:ext>
            </a:extLst>
          </p:cNvPr>
          <p:cNvPicPr>
            <a:picLocks noChangeAspect="1"/>
          </p:cNvPicPr>
          <p:nvPr/>
        </p:nvPicPr>
        <p:blipFill>
          <a:blip r:embed="rId2"/>
          <a:stretch>
            <a:fillRect/>
          </a:stretch>
        </p:blipFill>
        <p:spPr>
          <a:xfrm>
            <a:off x="1982505" y="204010"/>
            <a:ext cx="7834574" cy="3002687"/>
          </a:xfrm>
          <a:prstGeom prst="rect">
            <a:avLst/>
          </a:prstGeom>
        </p:spPr>
      </p:pic>
      <p:sp>
        <p:nvSpPr>
          <p:cNvPr id="2" name="Title 1">
            <a:extLst>
              <a:ext uri="{FF2B5EF4-FFF2-40B4-BE49-F238E27FC236}">
                <a16:creationId xmlns:a16="http://schemas.microsoft.com/office/drawing/2014/main" id="{D0A76B76-BB3E-489D-9FD0-960A57207E68}"/>
              </a:ext>
            </a:extLst>
          </p:cNvPr>
          <p:cNvSpPr>
            <a:spLocks noGrp="1"/>
          </p:cNvSpPr>
          <p:nvPr>
            <p:ph type="ctrTitle"/>
          </p:nvPr>
        </p:nvSpPr>
        <p:spPr>
          <a:xfrm>
            <a:off x="376269" y="3424289"/>
            <a:ext cx="11471565" cy="1739347"/>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New GIS Internet web page</a:t>
            </a:r>
            <a:br>
              <a:rPr lang="en-US" dirty="0">
                <a:solidFill>
                  <a:schemeClr val="tx1"/>
                </a:solidFill>
                <a:latin typeface="Arial" panose="020B0604020202020204" pitchFamily="34" charset="0"/>
                <a:cs typeface="Arial" panose="020B0604020202020204" pitchFamily="34" charset="0"/>
              </a:rPr>
            </a:br>
            <a:r>
              <a:rPr lang="en-US" sz="1800" dirty="0">
                <a:solidFill>
                  <a:schemeClr val="bg2">
                    <a:lumMod val="75000"/>
                  </a:schemeClr>
                </a:solidFill>
                <a:latin typeface="Arial" panose="020B0604020202020204" pitchFamily="34" charset="0"/>
                <a:cs typeface="Arial" panose="020B0604020202020204" pitchFamily="34" charset="0"/>
              </a:rPr>
              <a:t>https://floridadep.gov/otis/enterprise-application-services/gis</a:t>
            </a:r>
            <a:endParaRPr lang="en-US" dirty="0">
              <a:solidFill>
                <a:schemeClr val="bg2">
                  <a:lumMod val="75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451027A-2466-4B6E-BA8B-895C412458DF}"/>
              </a:ext>
            </a:extLst>
          </p:cNvPr>
          <p:cNvSpPr>
            <a:spLocks noGrp="1"/>
          </p:cNvSpPr>
          <p:nvPr>
            <p:ph type="ftr" sz="quarter" idx="11"/>
          </p:nvPr>
        </p:nvSpPr>
        <p:spPr/>
        <p:txBody>
          <a:bodyPr>
            <a:normAutofit/>
          </a:bodyPr>
          <a:lstStyle/>
          <a:p>
            <a:pPr>
              <a:spcAft>
                <a:spcPts val="600"/>
              </a:spcAft>
            </a:pPr>
            <a:r>
              <a:rPr lang="en-US">
                <a:solidFill>
                  <a:schemeClr val="tx2"/>
                </a:solidFill>
              </a:rPr>
              <a:t>DEP OTIS Enterprise GIS </a:t>
            </a:r>
          </a:p>
        </p:txBody>
      </p:sp>
    </p:spTree>
    <p:extLst>
      <p:ext uri="{BB962C8B-B14F-4D97-AF65-F5344CB8AC3E}">
        <p14:creationId xmlns:p14="http://schemas.microsoft.com/office/powerpoint/2010/main" val="3328984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uilding">
            <a:extLst>
              <a:ext uri="{FF2B5EF4-FFF2-40B4-BE49-F238E27FC236}">
                <a16:creationId xmlns:a16="http://schemas.microsoft.com/office/drawing/2014/main" id="{5AE23EA4-8FC3-462C-843B-7D27CE59C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385" y="2906342"/>
            <a:ext cx="2209800" cy="2209800"/>
          </a:xfrm>
          <a:prstGeom prst="rect">
            <a:avLst/>
          </a:prstGeom>
        </p:spPr>
      </p:pic>
      <p:pic>
        <p:nvPicPr>
          <p:cNvPr id="4" name="Picture 3">
            <a:extLst>
              <a:ext uri="{FF2B5EF4-FFF2-40B4-BE49-F238E27FC236}">
                <a16:creationId xmlns:a16="http://schemas.microsoft.com/office/drawing/2014/main" id="{8BE4EC4F-9811-42A6-99AB-B8E3BE353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392" y="3475091"/>
            <a:ext cx="1037941" cy="1390876"/>
          </a:xfrm>
          <a:prstGeom prst="rect">
            <a:avLst/>
          </a:prstGeom>
        </p:spPr>
      </p:pic>
      <p:sp>
        <p:nvSpPr>
          <p:cNvPr id="6" name="TextBox 5">
            <a:extLst>
              <a:ext uri="{FF2B5EF4-FFF2-40B4-BE49-F238E27FC236}">
                <a16:creationId xmlns:a16="http://schemas.microsoft.com/office/drawing/2014/main" id="{3A7F6778-E79E-43AA-91B4-F3BCB9AE9FA3}"/>
              </a:ext>
            </a:extLst>
          </p:cNvPr>
          <p:cNvSpPr txBox="1"/>
          <p:nvPr/>
        </p:nvSpPr>
        <p:spPr>
          <a:xfrm>
            <a:off x="190948" y="5218334"/>
            <a:ext cx="2430024" cy="646331"/>
          </a:xfrm>
          <a:prstGeom prst="rect">
            <a:avLst/>
          </a:prstGeom>
          <a:noFill/>
        </p:spPr>
        <p:txBody>
          <a:bodyPr wrap="none" rtlCol="0">
            <a:spAutoFit/>
          </a:bodyPr>
          <a:lstStyle/>
          <a:p>
            <a:pPr algn="ctr"/>
            <a:r>
              <a:rPr lang="en-US" dirty="0"/>
              <a:t>Virtual server at </a:t>
            </a:r>
            <a:br>
              <a:rPr lang="en-US" dirty="0"/>
            </a:br>
            <a:r>
              <a:rPr lang="en-US" dirty="0"/>
              <a:t>Southwood Data Center</a:t>
            </a:r>
          </a:p>
        </p:txBody>
      </p:sp>
      <p:cxnSp>
        <p:nvCxnSpPr>
          <p:cNvPr id="7" name="Straight Arrow Connector 6">
            <a:extLst>
              <a:ext uri="{FF2B5EF4-FFF2-40B4-BE49-F238E27FC236}">
                <a16:creationId xmlns:a16="http://schemas.microsoft.com/office/drawing/2014/main" id="{4EEF6ABA-6F91-4C28-A662-1D246EB67626}"/>
              </a:ext>
            </a:extLst>
          </p:cNvPr>
          <p:cNvCxnSpPr>
            <a:cxnSpLocks/>
          </p:cNvCxnSpPr>
          <p:nvPr/>
        </p:nvCxnSpPr>
        <p:spPr>
          <a:xfrm>
            <a:off x="2620972" y="4170529"/>
            <a:ext cx="2310261" cy="0"/>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B0CBD461-BF35-4A44-943F-D240D74BF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923" y="3009743"/>
            <a:ext cx="1599181" cy="2142957"/>
          </a:xfrm>
          <a:prstGeom prst="rect">
            <a:avLst/>
          </a:prstGeom>
        </p:spPr>
      </p:pic>
      <p:pic>
        <p:nvPicPr>
          <p:cNvPr id="9" name="Picture 8">
            <a:extLst>
              <a:ext uri="{FF2B5EF4-FFF2-40B4-BE49-F238E27FC236}">
                <a16:creationId xmlns:a16="http://schemas.microsoft.com/office/drawing/2014/main" id="{EA4EDAAB-FE87-47DE-8BFB-11A7CF801500}"/>
              </a:ext>
            </a:extLst>
          </p:cNvPr>
          <p:cNvPicPr>
            <a:picLocks noChangeAspect="1"/>
          </p:cNvPicPr>
          <p:nvPr/>
        </p:nvPicPr>
        <p:blipFill>
          <a:blip r:embed="rId6">
            <a:biLevel thresh="5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38058" y="1866083"/>
            <a:ext cx="2001405" cy="1143660"/>
          </a:xfrm>
          <a:prstGeom prst="rect">
            <a:avLst/>
          </a:prstGeom>
        </p:spPr>
      </p:pic>
      <p:sp>
        <p:nvSpPr>
          <p:cNvPr id="10" name="Speech Bubble: Rectangle with Corners Rounded 9">
            <a:extLst>
              <a:ext uri="{FF2B5EF4-FFF2-40B4-BE49-F238E27FC236}">
                <a16:creationId xmlns:a16="http://schemas.microsoft.com/office/drawing/2014/main" id="{4C60FE21-AD59-4249-A8FF-A514F0E0111B}"/>
              </a:ext>
            </a:extLst>
          </p:cNvPr>
          <p:cNvSpPr/>
          <p:nvPr/>
        </p:nvSpPr>
        <p:spPr>
          <a:xfrm>
            <a:off x="3891089" y="3103419"/>
            <a:ext cx="1115899" cy="666005"/>
          </a:xfrm>
          <a:prstGeom prst="wedgeRoundRectCallout">
            <a:avLst>
              <a:gd name="adj1" fmla="val 23403"/>
              <a:gd name="adj2" fmla="val 8746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939AC2-218C-4A64-934D-08AD872EBA13}"/>
              </a:ext>
            </a:extLst>
          </p:cNvPr>
          <p:cNvSpPr txBox="1"/>
          <p:nvPr/>
        </p:nvSpPr>
        <p:spPr>
          <a:xfrm>
            <a:off x="3838475" y="3144093"/>
            <a:ext cx="1131143" cy="584775"/>
          </a:xfrm>
          <a:prstGeom prst="rect">
            <a:avLst/>
          </a:prstGeom>
          <a:noFill/>
        </p:spPr>
        <p:txBody>
          <a:bodyPr wrap="none" rtlCol="0">
            <a:spAutoFit/>
          </a:bodyPr>
          <a:lstStyle/>
          <a:p>
            <a:pPr algn="ctr"/>
            <a:r>
              <a:rPr lang="en-US" sz="1600" dirty="0"/>
              <a:t>Went Live:</a:t>
            </a:r>
          </a:p>
          <a:p>
            <a:pPr algn="ctr"/>
            <a:r>
              <a:rPr lang="en-US" sz="1600" dirty="0"/>
              <a:t>11/29/17</a:t>
            </a:r>
          </a:p>
        </p:txBody>
      </p:sp>
      <p:sp>
        <p:nvSpPr>
          <p:cNvPr id="12" name="TextBox 11">
            <a:extLst>
              <a:ext uri="{FF2B5EF4-FFF2-40B4-BE49-F238E27FC236}">
                <a16:creationId xmlns:a16="http://schemas.microsoft.com/office/drawing/2014/main" id="{9145B8E6-4B38-48F8-AAA8-05D0C444379B}"/>
              </a:ext>
            </a:extLst>
          </p:cNvPr>
          <p:cNvSpPr txBox="1"/>
          <p:nvPr/>
        </p:nvSpPr>
        <p:spPr>
          <a:xfrm>
            <a:off x="5195383" y="5373030"/>
            <a:ext cx="1729833" cy="923330"/>
          </a:xfrm>
          <a:prstGeom prst="rect">
            <a:avLst/>
          </a:prstGeom>
          <a:noFill/>
        </p:spPr>
        <p:txBody>
          <a:bodyPr wrap="none" rtlCol="0">
            <a:spAutoFit/>
          </a:bodyPr>
          <a:lstStyle/>
          <a:p>
            <a:pPr algn="ctr"/>
            <a:r>
              <a:rPr lang="en-US" dirty="0"/>
              <a:t>Virtual server in </a:t>
            </a:r>
            <a:br>
              <a:rPr lang="en-US" dirty="0"/>
            </a:br>
            <a:r>
              <a:rPr lang="en-US" dirty="0"/>
              <a:t>in the Microsoft</a:t>
            </a:r>
            <a:br>
              <a:rPr lang="en-US" dirty="0"/>
            </a:br>
            <a:r>
              <a:rPr lang="en-US" dirty="0"/>
              <a:t>Azure Cloud</a:t>
            </a:r>
          </a:p>
        </p:txBody>
      </p:sp>
      <p:sp>
        <p:nvSpPr>
          <p:cNvPr id="13" name="TextBox 12">
            <a:extLst>
              <a:ext uri="{FF2B5EF4-FFF2-40B4-BE49-F238E27FC236}">
                <a16:creationId xmlns:a16="http://schemas.microsoft.com/office/drawing/2014/main" id="{A5303A78-650A-4D0A-B3AD-65B0C2AE25CE}"/>
              </a:ext>
            </a:extLst>
          </p:cNvPr>
          <p:cNvSpPr txBox="1"/>
          <p:nvPr/>
        </p:nvSpPr>
        <p:spPr>
          <a:xfrm>
            <a:off x="666896" y="537948"/>
            <a:ext cx="10515251" cy="830997"/>
          </a:xfrm>
          <a:prstGeom prst="rect">
            <a:avLst/>
          </a:prstGeom>
          <a:noFill/>
        </p:spPr>
        <p:txBody>
          <a:bodyPr wrap="none" rtlCol="0">
            <a:spAutoFit/>
          </a:bodyPr>
          <a:lstStyle/>
          <a:p>
            <a:pPr algn="ctr"/>
            <a:r>
              <a:rPr lang="en-US" sz="2400" b="1" dirty="0">
                <a:solidFill>
                  <a:schemeClr val="bg1"/>
                </a:solidFill>
              </a:rPr>
              <a:t>Last month we completed our  GIS Infrastructure Migration to the Azure Cloud</a:t>
            </a:r>
            <a:br>
              <a:rPr lang="en-US" sz="2400" b="1" dirty="0">
                <a:solidFill>
                  <a:schemeClr val="bg1"/>
                </a:solidFill>
              </a:rPr>
            </a:br>
            <a:r>
              <a:rPr lang="en-US" sz="2400" b="1" dirty="0">
                <a:solidFill>
                  <a:schemeClr val="bg1"/>
                </a:solidFill>
              </a:rPr>
              <a:t> for ArcGIS Server and the enterprise geospatial data library</a:t>
            </a:r>
          </a:p>
        </p:txBody>
      </p:sp>
      <p:sp>
        <p:nvSpPr>
          <p:cNvPr id="14" name="TextBox 13">
            <a:extLst>
              <a:ext uri="{FF2B5EF4-FFF2-40B4-BE49-F238E27FC236}">
                <a16:creationId xmlns:a16="http://schemas.microsoft.com/office/drawing/2014/main" id="{94BA692E-D7EC-4C8B-8036-E60E4821FC98}"/>
              </a:ext>
            </a:extLst>
          </p:cNvPr>
          <p:cNvSpPr txBox="1"/>
          <p:nvPr/>
        </p:nvSpPr>
        <p:spPr>
          <a:xfrm>
            <a:off x="7377070" y="2402178"/>
            <a:ext cx="4964072" cy="3754874"/>
          </a:xfrm>
          <a:prstGeom prst="rect">
            <a:avLst/>
          </a:prstGeom>
          <a:noFill/>
        </p:spPr>
        <p:txBody>
          <a:bodyPr wrap="square" rtlCol="0">
            <a:spAutoFit/>
          </a:bodyPr>
          <a:lstStyle/>
          <a:p>
            <a:r>
              <a:rPr lang="en-US" sz="2000" b="1" dirty="0"/>
              <a:t>This migration to Azure:</a:t>
            </a:r>
            <a:br>
              <a:rPr lang="en-US" sz="2000" b="1" dirty="0"/>
            </a:br>
            <a:endParaRPr lang="en-US" sz="2000" b="1" dirty="0"/>
          </a:p>
          <a:p>
            <a:pPr marL="285750" indent="-285750">
              <a:buFont typeface="Arial" panose="020B0604020202020204" pitchFamily="34" charset="0"/>
              <a:buChar char="•"/>
            </a:pPr>
            <a:r>
              <a:rPr lang="en-US" b="1" dirty="0"/>
              <a:t>Addressed need for additional</a:t>
            </a:r>
            <a:br>
              <a:rPr lang="en-US" b="1" dirty="0"/>
            </a:br>
            <a:r>
              <a:rPr lang="en-US" b="1" dirty="0"/>
              <a:t>hardware resources</a:t>
            </a:r>
            <a:br>
              <a:rPr lang="en-US" b="1" dirty="0"/>
            </a:br>
            <a:endParaRPr lang="en-US" b="1" dirty="0"/>
          </a:p>
          <a:p>
            <a:pPr marL="285750" indent="-285750">
              <a:buFont typeface="Arial" panose="020B0604020202020204" pitchFamily="34" charset="0"/>
              <a:buChar char="•"/>
            </a:pPr>
            <a:r>
              <a:rPr lang="en-US" b="1" dirty="0"/>
              <a:t>Provides flexibility in times of high usage</a:t>
            </a:r>
            <a:br>
              <a:rPr lang="en-US" b="1" dirty="0"/>
            </a:br>
            <a:endParaRPr lang="en-US" b="1" dirty="0"/>
          </a:p>
          <a:p>
            <a:pPr marL="285750" indent="-285750">
              <a:buFont typeface="Arial" panose="020B0604020202020204" pitchFamily="34" charset="0"/>
              <a:buChar char="•"/>
            </a:pPr>
            <a:r>
              <a:rPr lang="en-US" b="1" dirty="0"/>
              <a:t>Allows for testing and patching without </a:t>
            </a:r>
            <a:br>
              <a:rPr lang="en-US" b="1" dirty="0"/>
            </a:br>
            <a:r>
              <a:rPr lang="en-US" b="1" dirty="0"/>
              <a:t>impacting production</a:t>
            </a:r>
            <a:br>
              <a:rPr lang="en-US" b="1" dirty="0"/>
            </a:br>
            <a:endParaRPr lang="en-US" b="1" dirty="0"/>
          </a:p>
          <a:p>
            <a:pPr marL="285750" indent="-285750">
              <a:buFont typeface="Arial" panose="020B0604020202020204" pitchFamily="34" charset="0"/>
              <a:buChar char="•"/>
            </a:pPr>
            <a:r>
              <a:rPr lang="en-US" b="1" dirty="0"/>
              <a:t>Improved disaster response &amp; recovery</a:t>
            </a:r>
            <a:br>
              <a:rPr lang="en-US" b="1" dirty="0"/>
            </a:br>
            <a:endParaRPr lang="en-US" b="1" dirty="0"/>
          </a:p>
          <a:p>
            <a:pPr marL="285750" indent="-285750">
              <a:buFont typeface="Arial" panose="020B0604020202020204" pitchFamily="34" charset="0"/>
              <a:buChar char="•"/>
            </a:pPr>
            <a:r>
              <a:rPr lang="en-US" b="1" dirty="0"/>
              <a:t>Is cost effective!</a:t>
            </a:r>
          </a:p>
        </p:txBody>
      </p:sp>
      <p:sp>
        <p:nvSpPr>
          <p:cNvPr id="15" name="Speech Bubble: Rectangle with Corners Rounded 14">
            <a:extLst>
              <a:ext uri="{FF2B5EF4-FFF2-40B4-BE49-F238E27FC236}">
                <a16:creationId xmlns:a16="http://schemas.microsoft.com/office/drawing/2014/main" id="{8020F967-5286-403E-9E94-F74B27507889}"/>
              </a:ext>
            </a:extLst>
          </p:cNvPr>
          <p:cNvSpPr/>
          <p:nvPr/>
        </p:nvSpPr>
        <p:spPr>
          <a:xfrm>
            <a:off x="2620972" y="4486695"/>
            <a:ext cx="944195" cy="601367"/>
          </a:xfrm>
          <a:prstGeom prst="wedgeRoundRectCallout">
            <a:avLst>
              <a:gd name="adj1" fmla="val -21505"/>
              <a:gd name="adj2" fmla="val -9192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882824-31D7-4AEC-BEB4-44F29383DCD7}"/>
              </a:ext>
            </a:extLst>
          </p:cNvPr>
          <p:cNvSpPr txBox="1"/>
          <p:nvPr/>
        </p:nvSpPr>
        <p:spPr>
          <a:xfrm>
            <a:off x="2464067" y="4470280"/>
            <a:ext cx="1258585" cy="584775"/>
          </a:xfrm>
          <a:prstGeom prst="rect">
            <a:avLst/>
          </a:prstGeom>
          <a:noFill/>
        </p:spPr>
        <p:txBody>
          <a:bodyPr wrap="square" rtlCol="0">
            <a:spAutoFit/>
          </a:bodyPr>
          <a:lstStyle/>
          <a:p>
            <a:pPr algn="ctr"/>
            <a:r>
              <a:rPr lang="en-US" sz="1600" dirty="0"/>
              <a:t>Testing </a:t>
            </a:r>
            <a:br>
              <a:rPr lang="en-US" sz="1600" dirty="0"/>
            </a:br>
            <a:r>
              <a:rPr lang="en-US" sz="1600" dirty="0"/>
              <a:t>since July</a:t>
            </a:r>
          </a:p>
        </p:txBody>
      </p:sp>
    </p:spTree>
    <p:extLst>
      <p:ext uri="{BB962C8B-B14F-4D97-AF65-F5344CB8AC3E}">
        <p14:creationId xmlns:p14="http://schemas.microsoft.com/office/powerpoint/2010/main" val="20283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5303A78-650A-4D0A-B3AD-65B0C2AE25CE}"/>
              </a:ext>
            </a:extLst>
          </p:cNvPr>
          <p:cNvSpPr txBox="1"/>
          <p:nvPr/>
        </p:nvSpPr>
        <p:spPr>
          <a:xfrm>
            <a:off x="1048597" y="537948"/>
            <a:ext cx="9751900" cy="830997"/>
          </a:xfrm>
          <a:prstGeom prst="rect">
            <a:avLst/>
          </a:prstGeom>
          <a:noFill/>
        </p:spPr>
        <p:txBody>
          <a:bodyPr wrap="none" rtlCol="0">
            <a:spAutoFit/>
          </a:bodyPr>
          <a:lstStyle/>
          <a:p>
            <a:pPr algn="ctr"/>
            <a:r>
              <a:rPr lang="en-US" sz="2400" b="1" dirty="0">
                <a:solidFill>
                  <a:schemeClr val="bg1"/>
                </a:solidFill>
              </a:rPr>
              <a:t>November 29</a:t>
            </a:r>
            <a:r>
              <a:rPr lang="en-US" sz="2400" b="1" baseline="30000" dirty="0">
                <a:solidFill>
                  <a:schemeClr val="bg1"/>
                </a:solidFill>
              </a:rPr>
              <a:t>th</a:t>
            </a:r>
            <a:r>
              <a:rPr lang="en-US" sz="2400" b="1" dirty="0">
                <a:solidFill>
                  <a:schemeClr val="bg1"/>
                </a:solidFill>
              </a:rPr>
              <a:t> , OTIS hosted a GIS Disaster Response Workshop </a:t>
            </a:r>
            <a:br>
              <a:rPr lang="en-US" sz="2400" b="1" dirty="0">
                <a:solidFill>
                  <a:schemeClr val="bg1"/>
                </a:solidFill>
              </a:rPr>
            </a:br>
            <a:r>
              <a:rPr lang="en-US" sz="2400" b="1" dirty="0">
                <a:solidFill>
                  <a:schemeClr val="bg1"/>
                </a:solidFill>
              </a:rPr>
              <a:t>at the Dept. of Emergency Management’s Emergency Operations Center</a:t>
            </a:r>
          </a:p>
        </p:txBody>
      </p:sp>
      <p:pic>
        <p:nvPicPr>
          <p:cNvPr id="2" name="Picture 1">
            <a:extLst>
              <a:ext uri="{FF2B5EF4-FFF2-40B4-BE49-F238E27FC236}">
                <a16:creationId xmlns:a16="http://schemas.microsoft.com/office/drawing/2014/main" id="{F7D97926-7A2E-4313-ACB3-65F07A2D10FD}"/>
              </a:ext>
            </a:extLst>
          </p:cNvPr>
          <p:cNvPicPr>
            <a:picLocks noChangeAspect="1"/>
          </p:cNvPicPr>
          <p:nvPr/>
        </p:nvPicPr>
        <p:blipFill>
          <a:blip r:embed="rId3"/>
          <a:stretch>
            <a:fillRect/>
          </a:stretch>
        </p:blipFill>
        <p:spPr>
          <a:xfrm>
            <a:off x="8023375" y="1931685"/>
            <a:ext cx="3984360" cy="4817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48480227-D8BD-4A3F-B548-D8898A10EA70}"/>
              </a:ext>
            </a:extLst>
          </p:cNvPr>
          <p:cNvSpPr txBox="1"/>
          <p:nvPr/>
        </p:nvSpPr>
        <p:spPr>
          <a:xfrm>
            <a:off x="110836" y="3852288"/>
            <a:ext cx="8054109" cy="1077218"/>
          </a:xfrm>
          <a:prstGeom prst="rect">
            <a:avLst/>
          </a:prstGeom>
          <a:noFill/>
        </p:spPr>
        <p:txBody>
          <a:bodyPr wrap="square" rtlCol="0">
            <a:spAutoFit/>
          </a:bodyPr>
          <a:lstStyle/>
          <a:p>
            <a:pPr algn="ctr"/>
            <a:r>
              <a:rPr lang="en-US" sz="3200" b="1" dirty="0">
                <a:hlinkClick r:id="rId4"/>
              </a:rPr>
              <a:t>The workshop presentation </a:t>
            </a:r>
            <a:br>
              <a:rPr lang="en-US" sz="3200" b="1" dirty="0">
                <a:hlinkClick r:id="rId4"/>
              </a:rPr>
            </a:br>
            <a:r>
              <a:rPr lang="en-US" sz="3200" b="1" dirty="0">
                <a:hlinkClick r:id="rId4"/>
              </a:rPr>
              <a:t>is on SharePoint</a:t>
            </a:r>
            <a:endParaRPr lang="en-US" sz="2800" b="1" dirty="0"/>
          </a:p>
        </p:txBody>
      </p:sp>
    </p:spTree>
    <p:extLst>
      <p:ext uri="{BB962C8B-B14F-4D97-AF65-F5344CB8AC3E}">
        <p14:creationId xmlns:p14="http://schemas.microsoft.com/office/powerpoint/2010/main" val="21886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F53-65F3-4A53-9181-68E06F4B9D0B}"/>
              </a:ext>
            </a:extLst>
          </p:cNvPr>
          <p:cNvSpPr>
            <a:spLocks noGrp="1"/>
          </p:cNvSpPr>
          <p:nvPr>
            <p:ph type="title"/>
          </p:nvPr>
        </p:nvSpPr>
        <p:spPr>
          <a:xfrm>
            <a:off x="2708446" y="262554"/>
            <a:ext cx="7047346" cy="1508760"/>
          </a:xfrm>
        </p:spPr>
        <p:txBody>
          <a:bodyPr>
            <a:normAutofit/>
          </a:bodyPr>
          <a:lstStyle/>
          <a:p>
            <a:r>
              <a:rPr lang="en-US" dirty="0">
                <a:hlinkClick r:id="rId2"/>
              </a:rPr>
              <a:t>RECENT National AWARDS</a:t>
            </a:r>
            <a:endParaRPr lang="en-US" dirty="0"/>
          </a:p>
        </p:txBody>
      </p:sp>
      <p:sp>
        <p:nvSpPr>
          <p:cNvPr id="3" name="Text Placeholder 2">
            <a:extLst>
              <a:ext uri="{FF2B5EF4-FFF2-40B4-BE49-F238E27FC236}">
                <a16:creationId xmlns:a16="http://schemas.microsoft.com/office/drawing/2014/main" id="{48E8B106-3633-40DF-AE5D-E43A1CC874DE}"/>
              </a:ext>
            </a:extLst>
          </p:cNvPr>
          <p:cNvSpPr>
            <a:spLocks noGrp="1"/>
          </p:cNvSpPr>
          <p:nvPr>
            <p:ph type="body" idx="1"/>
          </p:nvPr>
        </p:nvSpPr>
        <p:spPr>
          <a:xfrm>
            <a:off x="301844" y="1853203"/>
            <a:ext cx="4754880" cy="743094"/>
          </a:xfrm>
        </p:spPr>
        <p:txBody>
          <a:bodyPr>
            <a:normAutofit lnSpcReduction="10000"/>
          </a:bodyPr>
          <a:lstStyle/>
          <a:p>
            <a:r>
              <a:rPr lang="en-US" sz="2400" dirty="0">
                <a:solidFill>
                  <a:schemeClr val="accent1"/>
                </a:solidFill>
              </a:rPr>
              <a:t>Thanks to everyone involved in Hurricane Irma Response</a:t>
            </a:r>
          </a:p>
        </p:txBody>
      </p:sp>
      <p:sp>
        <p:nvSpPr>
          <p:cNvPr id="4" name="Content Placeholder 3">
            <a:extLst>
              <a:ext uri="{FF2B5EF4-FFF2-40B4-BE49-F238E27FC236}">
                <a16:creationId xmlns:a16="http://schemas.microsoft.com/office/drawing/2014/main" id="{BF92A843-7D48-44AD-9A02-9ACC0A9305A3}"/>
              </a:ext>
            </a:extLst>
          </p:cNvPr>
          <p:cNvSpPr>
            <a:spLocks noGrp="1"/>
          </p:cNvSpPr>
          <p:nvPr>
            <p:ph sz="half" idx="2"/>
          </p:nvPr>
        </p:nvSpPr>
        <p:spPr>
          <a:xfrm>
            <a:off x="301844" y="2656564"/>
            <a:ext cx="5517065" cy="3566160"/>
          </a:xfrm>
        </p:spPr>
        <p:txBody>
          <a:bodyPr>
            <a:normAutofit fontScale="70000" lnSpcReduction="20000"/>
          </a:bodyPr>
          <a:lstStyle/>
          <a:p>
            <a:pPr marL="0" indent="0">
              <a:buNone/>
            </a:pPr>
            <a:r>
              <a:rPr lang="en-US" b="1" dirty="0"/>
              <a:t>Catalyst: Florida SERT GIS</a:t>
            </a:r>
          </a:p>
          <a:p>
            <a:pPr>
              <a:lnSpc>
                <a:spcPct val="170000"/>
              </a:lnSpc>
            </a:pPr>
            <a:r>
              <a:rPr lang="en-US" dirty="0"/>
              <a:t>State agency, regional agency, and county GIS managers, analysts, and technicians came together as the SERT GIS to support the Florida State Emergency Response Team during Hurricane Irma. Under the leadership of Florida Division of Emergency Management GIS Administrator Jason Ray, the team participated on daily GIS coordination calls, coordinating post-disaster remote sensing coordination requirements, sharing data and resources, and improved outcomes during Hurricane Irma preparedness, response, and recovery. </a:t>
            </a:r>
          </a:p>
          <a:p>
            <a:endParaRPr lang="en-US" dirty="0"/>
          </a:p>
        </p:txBody>
      </p:sp>
      <p:sp>
        <p:nvSpPr>
          <p:cNvPr id="5" name="Text Placeholder 4">
            <a:extLst>
              <a:ext uri="{FF2B5EF4-FFF2-40B4-BE49-F238E27FC236}">
                <a16:creationId xmlns:a16="http://schemas.microsoft.com/office/drawing/2014/main" id="{52FDD2F4-1EA0-4A25-A4D9-4FAFAC0EA2DA}"/>
              </a:ext>
            </a:extLst>
          </p:cNvPr>
          <p:cNvSpPr>
            <a:spLocks noGrp="1"/>
          </p:cNvSpPr>
          <p:nvPr>
            <p:ph type="body" sz="quarter" idx="3"/>
          </p:nvPr>
        </p:nvSpPr>
        <p:spPr>
          <a:xfrm>
            <a:off x="6084337" y="1842392"/>
            <a:ext cx="4754880" cy="743094"/>
          </a:xfrm>
        </p:spPr>
        <p:txBody>
          <a:bodyPr>
            <a:normAutofit fontScale="92500"/>
          </a:bodyPr>
          <a:lstStyle/>
          <a:p>
            <a:r>
              <a:rPr lang="en-US" sz="2400" dirty="0">
                <a:solidFill>
                  <a:schemeClr val="accent1"/>
                </a:solidFill>
              </a:rPr>
              <a:t>Thanks to everyone who contributed to the AST GIS Workgroup</a:t>
            </a:r>
          </a:p>
        </p:txBody>
      </p:sp>
      <p:sp>
        <p:nvSpPr>
          <p:cNvPr id="6" name="Content Placeholder 5">
            <a:extLst>
              <a:ext uri="{FF2B5EF4-FFF2-40B4-BE49-F238E27FC236}">
                <a16:creationId xmlns:a16="http://schemas.microsoft.com/office/drawing/2014/main" id="{5026B43F-EDFF-430E-B085-F90AEBF339F2}"/>
              </a:ext>
            </a:extLst>
          </p:cNvPr>
          <p:cNvSpPr>
            <a:spLocks noGrp="1"/>
          </p:cNvSpPr>
          <p:nvPr>
            <p:ph sz="quarter" idx="4"/>
          </p:nvPr>
        </p:nvSpPr>
        <p:spPr>
          <a:xfrm>
            <a:off x="5975927" y="2532521"/>
            <a:ext cx="6185938" cy="4233836"/>
          </a:xfrm>
        </p:spPr>
        <p:txBody>
          <a:bodyPr>
            <a:normAutofit fontScale="47500" lnSpcReduction="20000"/>
          </a:bodyPr>
          <a:lstStyle/>
          <a:p>
            <a:pPr marL="0" indent="0">
              <a:buNone/>
            </a:pPr>
            <a:r>
              <a:rPr lang="en-US" sz="2900" b="1" dirty="0"/>
              <a:t>Champion: Florida AST Enterprise GIS Workgroup, co-chairs Richard Butgereit and Kim Jackson</a:t>
            </a:r>
          </a:p>
          <a:p>
            <a:pPr>
              <a:lnSpc>
                <a:spcPct val="170000"/>
              </a:lnSpc>
            </a:pPr>
            <a:r>
              <a:rPr lang="en-US" sz="2900" dirty="0"/>
              <a:t>When the Agency for State Technology strategic planning group surveyed state agencies to find "golden threads" for opportunities for improvements in state government, statewide GIS coordination was identified as just such an opportunity. After being assigned the task, Strategic Planning Coordinators Kayren McIntyre and Eric Steinkuehler threw themselves into the effort of convening and sustaining an enterprise GIS workgroup. After two years under their leadership and championship, the workgroup made significant progress creating a statewide </a:t>
            </a:r>
            <a:r>
              <a:rPr lang="en-US" sz="2900" u="sng" dirty="0">
                <a:hlinkClick r:id="rId3"/>
              </a:rPr>
              <a:t>GIS open data portal</a:t>
            </a:r>
            <a:r>
              <a:rPr lang="en-US" sz="2900" dirty="0"/>
              <a:t>, the state's first </a:t>
            </a:r>
            <a:r>
              <a:rPr lang="en-US" sz="2900" u="sng" dirty="0">
                <a:hlinkClick r:id="rId4"/>
              </a:rPr>
              <a:t>GIS resources and information page</a:t>
            </a:r>
            <a:r>
              <a:rPr lang="en-US" sz="2900" dirty="0"/>
              <a:t>, and presented a business case and justification, which has lead to the creation of a geographic information office within the Agency for State Technology.</a:t>
            </a:r>
          </a:p>
          <a:p>
            <a:endParaRPr lang="en-US" dirty="0"/>
          </a:p>
        </p:txBody>
      </p:sp>
      <p:sp>
        <p:nvSpPr>
          <p:cNvPr id="7" name="Footer Placeholder 6">
            <a:extLst>
              <a:ext uri="{FF2B5EF4-FFF2-40B4-BE49-F238E27FC236}">
                <a16:creationId xmlns:a16="http://schemas.microsoft.com/office/drawing/2014/main" id="{5898D35F-5D07-4D03-A0A2-1140FA3D9D4F}"/>
              </a:ext>
            </a:extLst>
          </p:cNvPr>
          <p:cNvSpPr>
            <a:spLocks noGrp="1"/>
          </p:cNvSpPr>
          <p:nvPr>
            <p:ph type="ftr" sz="quarter" idx="11"/>
          </p:nvPr>
        </p:nvSpPr>
        <p:spPr/>
        <p:txBody>
          <a:bodyPr/>
          <a:lstStyle/>
          <a:p>
            <a:r>
              <a:rPr lang="en-US"/>
              <a:t>DEP OTIS Enterprise GIS </a:t>
            </a:r>
            <a:endParaRPr lang="en-US" dirty="0"/>
          </a:p>
        </p:txBody>
      </p:sp>
    </p:spTree>
    <p:extLst>
      <p:ext uri="{BB962C8B-B14F-4D97-AF65-F5344CB8AC3E}">
        <p14:creationId xmlns:p14="http://schemas.microsoft.com/office/powerpoint/2010/main" val="423438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C9886D-12A8-4DCE-9186-C7D449D62A57}"/>
              </a:ext>
            </a:extLst>
          </p:cNvPr>
          <p:cNvPicPr>
            <a:picLocks noChangeAspect="1"/>
          </p:cNvPicPr>
          <p:nvPr/>
        </p:nvPicPr>
        <p:blipFill>
          <a:blip r:embed="rId2"/>
          <a:stretch>
            <a:fillRect/>
          </a:stretch>
        </p:blipFill>
        <p:spPr>
          <a:xfrm>
            <a:off x="0" y="1792936"/>
            <a:ext cx="12192000" cy="5065064"/>
          </a:xfrm>
          <a:prstGeom prst="rect">
            <a:avLst/>
          </a:prstGeom>
        </p:spPr>
      </p:pic>
      <p:sp>
        <p:nvSpPr>
          <p:cNvPr id="2" name="Title 1">
            <a:extLst>
              <a:ext uri="{FF2B5EF4-FFF2-40B4-BE49-F238E27FC236}">
                <a16:creationId xmlns:a16="http://schemas.microsoft.com/office/drawing/2014/main" id="{E2F29F53-65F3-4A53-9181-68E06F4B9D0B}"/>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z="3700" dirty="0">
                <a:solidFill>
                  <a:schemeClr val="tx2"/>
                </a:solidFill>
              </a:rPr>
              <a:t>SHRUG WORKSHOP 2017</a:t>
            </a:r>
          </a:p>
        </p:txBody>
      </p:sp>
      <p:sp>
        <p:nvSpPr>
          <p:cNvPr id="9" name="Text Placeholder 8">
            <a:extLst>
              <a:ext uri="{FF2B5EF4-FFF2-40B4-BE49-F238E27FC236}">
                <a16:creationId xmlns:a16="http://schemas.microsoft.com/office/drawing/2014/main" id="{576B3B07-00D3-47B6-8910-8691F0A90B43}"/>
              </a:ext>
            </a:extLst>
          </p:cNvPr>
          <p:cNvSpPr>
            <a:spLocks noGrp="1"/>
          </p:cNvSpPr>
          <p:nvPr>
            <p:ph type="body" idx="1"/>
          </p:nvPr>
        </p:nvSpPr>
        <p:spPr>
          <a:xfrm>
            <a:off x="4939427" y="526472"/>
            <a:ext cx="7178681" cy="849746"/>
          </a:xfrm>
        </p:spPr>
        <p:txBody>
          <a:bodyPr vert="horz" lIns="91440" tIns="45720" rIns="91440" bIns="45720" rtlCol="0">
            <a:noAutofit/>
          </a:bodyPr>
          <a:lstStyle/>
          <a:p>
            <a:pPr>
              <a:lnSpc>
                <a:spcPct val="200000"/>
              </a:lnSpc>
            </a:pPr>
            <a:r>
              <a:rPr lang="en-US" sz="1200" b="0" dirty="0">
                <a:solidFill>
                  <a:schemeClr val="bg1"/>
                </a:solidFill>
                <a:latin typeface="Arial" panose="020B0604020202020204" pitchFamily="34" charset="0"/>
                <a:cs typeface="Arial" panose="020B0604020202020204" pitchFamily="34" charset="0"/>
              </a:rPr>
              <a:t>Thank you to the DEP presenters and those that attended.  If you are interested in attending the November 2018 event, please contact your </a:t>
            </a:r>
            <a:r>
              <a:rPr lang="en-US" sz="1200" b="0" dirty="0">
                <a:solidFill>
                  <a:schemeClr val="bg1"/>
                </a:solidFill>
                <a:latin typeface="Arial" panose="020B0604020202020204" pitchFamily="34" charset="0"/>
                <a:cs typeface="Arial" panose="020B0604020202020204" pitchFamily="34" charset="0"/>
                <a:hlinkClick r:id="rId3"/>
              </a:rPr>
              <a:t>GIS Coordinator </a:t>
            </a:r>
            <a:r>
              <a:rPr lang="en-US" sz="1200" b="0" dirty="0">
                <a:solidFill>
                  <a:schemeClr val="bg1"/>
                </a:solidFill>
                <a:latin typeface="Arial" panose="020B0604020202020204" pitchFamily="34" charset="0"/>
                <a:cs typeface="Arial" panose="020B0604020202020204" pitchFamily="34" charset="0"/>
              </a:rPr>
              <a:t>to have your request reviewed on the Spring 2018 training plan for FY 2018-19</a:t>
            </a:r>
          </a:p>
        </p:txBody>
      </p:sp>
      <p:sp>
        <p:nvSpPr>
          <p:cNvPr id="7" name="Footer Placeholder 6">
            <a:extLst>
              <a:ext uri="{FF2B5EF4-FFF2-40B4-BE49-F238E27FC236}">
                <a16:creationId xmlns:a16="http://schemas.microsoft.com/office/drawing/2014/main" id="{5898D35F-5D07-4D03-A0A2-1140FA3D9D4F}"/>
              </a:ext>
            </a:extLst>
          </p:cNvPr>
          <p:cNvSpPr>
            <a:spLocks noGrp="1"/>
          </p:cNvSpPr>
          <p:nvPr>
            <p:ph type="ftr" sz="quarter" idx="11"/>
          </p:nvPr>
        </p:nvSpPr>
        <p:spPr>
          <a:xfrm>
            <a:off x="5262368" y="6422854"/>
            <a:ext cx="5378543" cy="365125"/>
          </a:xfrm>
        </p:spPr>
        <p:txBody>
          <a:bodyPr vert="horz" lIns="91440" tIns="45720" rIns="91440" bIns="45720" rtlCol="0" anchor="ctr">
            <a:normAutofit/>
          </a:bodyPr>
          <a:lstStyle/>
          <a:p>
            <a:pPr defTabSz="914400">
              <a:spcAft>
                <a:spcPts val="600"/>
              </a:spcAft>
            </a:pPr>
            <a:r>
              <a:rPr lang="en-US">
                <a:solidFill>
                  <a:schemeClr val="tx2"/>
                </a:solidFill>
              </a:rPr>
              <a:t>DEP OTIS Enterprise GIS </a:t>
            </a:r>
          </a:p>
        </p:txBody>
      </p:sp>
    </p:spTree>
    <p:extLst>
      <p:ext uri="{BB962C8B-B14F-4D97-AF65-F5344CB8AC3E}">
        <p14:creationId xmlns:p14="http://schemas.microsoft.com/office/powerpoint/2010/main" val="17552764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F53-65F3-4A53-9181-68E06F4B9D0B}"/>
              </a:ext>
            </a:extLst>
          </p:cNvPr>
          <p:cNvSpPr>
            <a:spLocks noGrp="1"/>
          </p:cNvSpPr>
          <p:nvPr>
            <p:ph type="title"/>
          </p:nvPr>
        </p:nvSpPr>
        <p:spPr>
          <a:xfrm>
            <a:off x="242230" y="223374"/>
            <a:ext cx="11866643" cy="1508760"/>
          </a:xfrm>
        </p:spPr>
        <p:txBody>
          <a:bodyPr vert="horz" lIns="91440" tIns="45720" rIns="91440" bIns="45720" rtlCol="0" anchor="ctr">
            <a:normAutofit fontScale="90000"/>
          </a:bodyPr>
          <a:lstStyle/>
          <a:p>
            <a:pPr>
              <a:lnSpc>
                <a:spcPct val="150000"/>
              </a:lnSpc>
            </a:pPr>
            <a:r>
              <a:rPr lang="en-US" sz="3200" dirty="0">
                <a:solidFill>
                  <a:schemeClr val="bg1"/>
                </a:solidFill>
              </a:rPr>
              <a:t>Please review and Share the latest </a:t>
            </a:r>
            <a:r>
              <a:rPr lang="en-US" sz="3200" dirty="0">
                <a:solidFill>
                  <a:schemeClr val="bg1"/>
                </a:solidFill>
                <a:hlinkClick r:id="rId2"/>
              </a:rPr>
              <a:t>GIS Welcome packet</a:t>
            </a:r>
            <a:br>
              <a:rPr lang="en-US" sz="3200" dirty="0">
                <a:solidFill>
                  <a:schemeClr val="bg1"/>
                </a:solidFill>
              </a:rPr>
            </a:br>
            <a:r>
              <a:rPr lang="en-US" sz="3200" dirty="0">
                <a:solidFill>
                  <a:schemeClr val="bg1"/>
                </a:solidFill>
              </a:rPr>
              <a:t>and join the </a:t>
            </a:r>
            <a:r>
              <a:rPr lang="en-US" sz="3200" b="1" dirty="0">
                <a:solidFill>
                  <a:schemeClr val="bg1"/>
                </a:solidFill>
              </a:rPr>
              <a:t>GIS_L list serve </a:t>
            </a:r>
            <a:r>
              <a:rPr lang="en-US" sz="3200" dirty="0">
                <a:solidFill>
                  <a:schemeClr val="bg1"/>
                </a:solidFill>
              </a:rPr>
              <a:t>for GIS news and updates</a:t>
            </a:r>
          </a:p>
        </p:txBody>
      </p:sp>
      <p:sp>
        <p:nvSpPr>
          <p:cNvPr id="7" name="Footer Placeholder 6">
            <a:extLst>
              <a:ext uri="{FF2B5EF4-FFF2-40B4-BE49-F238E27FC236}">
                <a16:creationId xmlns:a16="http://schemas.microsoft.com/office/drawing/2014/main" id="{5898D35F-5D07-4D03-A0A2-1140FA3D9D4F}"/>
              </a:ext>
            </a:extLst>
          </p:cNvPr>
          <p:cNvSpPr>
            <a:spLocks noGrp="1"/>
          </p:cNvSpPr>
          <p:nvPr>
            <p:ph type="ftr" sz="quarter" idx="11"/>
          </p:nvPr>
        </p:nvSpPr>
        <p:spPr>
          <a:xfrm>
            <a:off x="5262368" y="6422854"/>
            <a:ext cx="5378543" cy="365125"/>
          </a:xfrm>
        </p:spPr>
        <p:txBody>
          <a:bodyPr vert="horz" lIns="91440" tIns="45720" rIns="91440" bIns="45720" rtlCol="0" anchor="ctr">
            <a:normAutofit/>
          </a:bodyPr>
          <a:lstStyle/>
          <a:p>
            <a:pPr defTabSz="914400">
              <a:spcAft>
                <a:spcPts val="600"/>
              </a:spcAft>
            </a:pPr>
            <a:r>
              <a:rPr lang="en-US">
                <a:solidFill>
                  <a:schemeClr val="tx2"/>
                </a:solidFill>
              </a:rPr>
              <a:t>DEP OTIS Enterprise GIS </a:t>
            </a:r>
          </a:p>
        </p:txBody>
      </p:sp>
      <p:pic>
        <p:nvPicPr>
          <p:cNvPr id="5" name="Picture 4">
            <a:extLst>
              <a:ext uri="{FF2B5EF4-FFF2-40B4-BE49-F238E27FC236}">
                <a16:creationId xmlns:a16="http://schemas.microsoft.com/office/drawing/2014/main" id="{F5FFC6D9-F7F8-4875-BE90-5A3BAC7DB9F1}"/>
              </a:ext>
            </a:extLst>
          </p:cNvPr>
          <p:cNvPicPr>
            <a:picLocks noChangeAspect="1"/>
          </p:cNvPicPr>
          <p:nvPr/>
        </p:nvPicPr>
        <p:blipFill>
          <a:blip r:embed="rId3"/>
          <a:stretch>
            <a:fillRect/>
          </a:stretch>
        </p:blipFill>
        <p:spPr>
          <a:xfrm>
            <a:off x="2423945" y="2112628"/>
            <a:ext cx="6846179" cy="3927265"/>
          </a:xfrm>
          <a:prstGeom prst="rect">
            <a:avLst/>
          </a:prstGeom>
        </p:spPr>
      </p:pic>
    </p:spTree>
    <p:extLst>
      <p:ext uri="{BB962C8B-B14F-4D97-AF65-F5344CB8AC3E}">
        <p14:creationId xmlns:p14="http://schemas.microsoft.com/office/powerpoint/2010/main" val="96291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F0792FC-4463-42E8-A4F0-D4C1085E879C}"/>
              </a:ext>
            </a:extLst>
          </p:cNvPr>
          <p:cNvSpPr txBox="1">
            <a:spLocks/>
          </p:cNvSpPr>
          <p:nvPr/>
        </p:nvSpPr>
        <p:spPr>
          <a:xfrm>
            <a:off x="323273" y="5053622"/>
            <a:ext cx="11693237" cy="116741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800" cap="none" dirty="0"/>
              <a:t>  </a:t>
            </a:r>
          </a:p>
        </p:txBody>
      </p:sp>
      <p:sp>
        <p:nvSpPr>
          <p:cNvPr id="4" name="Title 1">
            <a:extLst>
              <a:ext uri="{FF2B5EF4-FFF2-40B4-BE49-F238E27FC236}">
                <a16:creationId xmlns:a16="http://schemas.microsoft.com/office/drawing/2014/main" id="{73EE5EB1-C848-4374-A20F-54A69118747F}"/>
              </a:ext>
            </a:extLst>
          </p:cNvPr>
          <p:cNvSpPr txBox="1">
            <a:spLocks/>
          </p:cNvSpPr>
          <p:nvPr/>
        </p:nvSpPr>
        <p:spPr>
          <a:xfrm>
            <a:off x="3537527" y="3377381"/>
            <a:ext cx="8548848" cy="1169878"/>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800" cap="none" dirty="0"/>
              <a:t>  </a:t>
            </a:r>
            <a:r>
              <a:rPr lang="en-US" sz="4400" cap="none" dirty="0">
                <a:solidFill>
                  <a:schemeClr val="tx1">
                    <a:lumMod val="50000"/>
                    <a:lumOff val="50000"/>
                  </a:schemeClr>
                </a:solidFill>
              </a:rPr>
              <a:t>Let’s ask a different question…</a:t>
            </a:r>
            <a:endParaRPr lang="en-US" sz="4800" cap="none" dirty="0">
              <a:solidFill>
                <a:schemeClr val="tx1">
                  <a:lumMod val="50000"/>
                  <a:lumOff val="50000"/>
                </a:schemeClr>
              </a:solidFill>
            </a:endParaRPr>
          </a:p>
        </p:txBody>
      </p:sp>
      <p:pic>
        <p:nvPicPr>
          <p:cNvPr id="12" name="Picture 11" descr="A close up of a logo&#10;&#10;Description generated with very high confidence">
            <a:extLst>
              <a:ext uri="{FF2B5EF4-FFF2-40B4-BE49-F238E27FC236}">
                <a16:creationId xmlns:a16="http://schemas.microsoft.com/office/drawing/2014/main" id="{0591D42B-6392-4278-B394-A546EB866F3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886951" y="3269512"/>
            <a:ext cx="2342260" cy="2110669"/>
          </a:xfrm>
          <a:prstGeom prst="rect">
            <a:avLst/>
          </a:prstGeom>
        </p:spPr>
      </p:pic>
      <p:sp>
        <p:nvSpPr>
          <p:cNvPr id="14" name="Rectangle 13">
            <a:extLst>
              <a:ext uri="{FF2B5EF4-FFF2-40B4-BE49-F238E27FC236}">
                <a16:creationId xmlns:a16="http://schemas.microsoft.com/office/drawing/2014/main" id="{7F75DDFE-F9B6-4D48-B447-609386184EF9}"/>
              </a:ext>
            </a:extLst>
          </p:cNvPr>
          <p:cNvSpPr/>
          <p:nvPr/>
        </p:nvSpPr>
        <p:spPr>
          <a:xfrm>
            <a:off x="632098" y="4943285"/>
            <a:ext cx="11559902" cy="1089529"/>
          </a:xfrm>
          <a:prstGeom prst="rect">
            <a:avLst/>
          </a:prstGeom>
        </p:spPr>
        <p:txBody>
          <a:bodyPr wrap="square">
            <a:spAutoFit/>
          </a:bodyPr>
          <a:lstStyle/>
          <a:p>
            <a:pPr defTabSz="914400">
              <a:lnSpc>
                <a:spcPct val="90000"/>
              </a:lnSpc>
              <a:spcBef>
                <a:spcPct val="0"/>
              </a:spcBef>
              <a:spcAft>
                <a:spcPts val="600"/>
              </a:spcAft>
            </a:pPr>
            <a:br>
              <a:rPr lang="en-US" sz="3600" spc="200" dirty="0">
                <a:latin typeface="Gill Sans MT" panose="020B0502020104020203" pitchFamily="34" charset="0"/>
              </a:rPr>
            </a:br>
            <a:r>
              <a:rPr lang="en-US" sz="3600" spc="200" dirty="0">
                <a:latin typeface="Gill Sans MT" panose="020B0502020104020203" pitchFamily="34" charset="0"/>
              </a:rPr>
              <a:t>Ask: What work do people need GIS to accomplish?</a:t>
            </a:r>
          </a:p>
        </p:txBody>
      </p:sp>
      <p:sp>
        <p:nvSpPr>
          <p:cNvPr id="9" name="Title 1">
            <a:extLst>
              <a:ext uri="{FF2B5EF4-FFF2-40B4-BE49-F238E27FC236}">
                <a16:creationId xmlns:a16="http://schemas.microsoft.com/office/drawing/2014/main" id="{BE1F3AAB-19C6-4B8E-BE87-82C5C0CAD128}"/>
              </a:ext>
            </a:extLst>
          </p:cNvPr>
          <p:cNvSpPr txBox="1">
            <a:spLocks/>
          </p:cNvSpPr>
          <p:nvPr/>
        </p:nvSpPr>
        <p:spPr>
          <a:xfrm>
            <a:off x="235526" y="2006525"/>
            <a:ext cx="10136909" cy="1169878"/>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77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800" cap="none" dirty="0"/>
              <a:t>  </a:t>
            </a:r>
            <a:r>
              <a:rPr lang="en-US" sz="4400" cap="none" dirty="0">
                <a:solidFill>
                  <a:schemeClr val="tx1">
                    <a:lumMod val="50000"/>
                    <a:lumOff val="50000"/>
                  </a:schemeClr>
                </a:solidFill>
              </a:rPr>
              <a:t>Which GIS should current desktop users, use?</a:t>
            </a:r>
            <a:endParaRPr lang="en-US" sz="4800" cap="none" dirty="0">
              <a:solidFill>
                <a:schemeClr val="tx1">
                  <a:lumMod val="50000"/>
                  <a:lumOff val="50000"/>
                </a:schemeClr>
              </a:solidFill>
            </a:endParaRPr>
          </a:p>
        </p:txBody>
      </p:sp>
      <p:sp>
        <p:nvSpPr>
          <p:cNvPr id="5" name="Title 4">
            <a:extLst>
              <a:ext uri="{FF2B5EF4-FFF2-40B4-BE49-F238E27FC236}">
                <a16:creationId xmlns:a16="http://schemas.microsoft.com/office/drawing/2014/main" id="{6AF8BE29-A70E-4735-BFD0-53D419EB6ABF}"/>
              </a:ext>
            </a:extLst>
          </p:cNvPr>
          <p:cNvSpPr>
            <a:spLocks noGrp="1"/>
          </p:cNvSpPr>
          <p:nvPr>
            <p:ph type="title"/>
          </p:nvPr>
        </p:nvSpPr>
        <p:spPr>
          <a:xfrm>
            <a:off x="138545" y="284176"/>
            <a:ext cx="11947830" cy="1508760"/>
          </a:xfrm>
        </p:spPr>
        <p:txBody>
          <a:bodyPr>
            <a:normAutofit/>
          </a:bodyPr>
          <a:lstStyle/>
          <a:p>
            <a:r>
              <a:rPr lang="en-US" sz="3600" dirty="0"/>
              <a:t>Migration away from ArcGIS Desktop software by December 2020- the 3 year plan</a:t>
            </a:r>
          </a:p>
        </p:txBody>
      </p:sp>
    </p:spTree>
    <p:extLst>
      <p:ext uri="{BB962C8B-B14F-4D97-AF65-F5344CB8AC3E}">
        <p14:creationId xmlns:p14="http://schemas.microsoft.com/office/powerpoint/2010/main" val="10482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4"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2919" y="284176"/>
            <a:ext cx="10859772" cy="1508760"/>
          </a:xfrm>
        </p:spPr>
        <p:txBody>
          <a:bodyPr>
            <a:normAutofit/>
          </a:bodyPr>
          <a:lstStyle/>
          <a:p>
            <a:r>
              <a:rPr lang="en-US" dirty="0"/>
              <a:t>DEP Enterprise GIS OPTIONS 2017</a:t>
            </a:r>
          </a:p>
        </p:txBody>
      </p:sp>
      <p:graphicFrame>
        <p:nvGraphicFramePr>
          <p:cNvPr id="20" name="Content Placeholder 3"/>
          <p:cNvGraphicFramePr>
            <a:graphicFrameLocks noGrp="1"/>
          </p:cNvGraphicFramePr>
          <p:nvPr>
            <p:ph idx="1"/>
            <p:extLst>
              <p:ext uri="{D42A27DB-BD31-4B8C-83A1-F6EECF244321}">
                <p14:modId xmlns:p14="http://schemas.microsoft.com/office/powerpoint/2010/main" val="4208052992"/>
              </p:ext>
            </p:extLst>
          </p:nvPr>
        </p:nvGraphicFramePr>
        <p:xfrm>
          <a:off x="886999" y="2072734"/>
          <a:ext cx="10298034" cy="310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8185C77-CF5E-4E25-BE15-5DDAACFD76CB}"/>
              </a:ext>
            </a:extLst>
          </p:cNvPr>
          <p:cNvSpPr txBox="1"/>
          <p:nvPr/>
        </p:nvSpPr>
        <p:spPr>
          <a:xfrm>
            <a:off x="883255" y="4461427"/>
            <a:ext cx="2336990" cy="2031325"/>
          </a:xfrm>
          <a:prstGeom prst="rect">
            <a:avLst/>
          </a:prstGeom>
          <a:noFill/>
        </p:spPr>
        <p:txBody>
          <a:bodyPr wrap="square" rtlCol="0">
            <a:spAutoFit/>
          </a:bodyPr>
          <a:lstStyle/>
          <a:p>
            <a:r>
              <a:rPr lang="en-US" dirty="0"/>
              <a:t>Free web based GIS with all DEP data and other agency GIS provider data available. Map, report, and share.</a:t>
            </a:r>
            <a:br>
              <a:rPr lang="en-US" dirty="0"/>
            </a:br>
            <a:r>
              <a:rPr lang="en-US" dirty="0"/>
              <a:t>Easy to learn.</a:t>
            </a:r>
          </a:p>
        </p:txBody>
      </p:sp>
      <p:sp>
        <p:nvSpPr>
          <p:cNvPr id="5" name="TextBox 4">
            <a:extLst>
              <a:ext uri="{FF2B5EF4-FFF2-40B4-BE49-F238E27FC236}">
                <a16:creationId xmlns:a16="http://schemas.microsoft.com/office/drawing/2014/main" id="{977FDC76-F26D-4B2E-8459-897AF2125ED8}"/>
              </a:ext>
            </a:extLst>
          </p:cNvPr>
          <p:cNvSpPr txBox="1"/>
          <p:nvPr/>
        </p:nvSpPr>
        <p:spPr>
          <a:xfrm>
            <a:off x="3489107" y="4490253"/>
            <a:ext cx="2257739" cy="1477328"/>
          </a:xfrm>
          <a:prstGeom prst="rect">
            <a:avLst/>
          </a:prstGeom>
          <a:noFill/>
        </p:spPr>
        <p:txBody>
          <a:bodyPr wrap="square" rtlCol="0">
            <a:spAutoFit/>
          </a:bodyPr>
          <a:lstStyle/>
          <a:p>
            <a:r>
              <a:rPr lang="en-US" dirty="0"/>
              <a:t>High end GIS analysis and modelling tool. Remote login. </a:t>
            </a:r>
            <a:br>
              <a:rPr lang="en-US" dirty="0"/>
            </a:br>
            <a:r>
              <a:rPr lang="en-US" dirty="0"/>
              <a:t>Cost allocated. </a:t>
            </a:r>
            <a:br>
              <a:rPr lang="en-US" dirty="0"/>
            </a:br>
            <a:r>
              <a:rPr lang="en-US" dirty="0"/>
              <a:t>Steep learning curve.</a:t>
            </a:r>
          </a:p>
        </p:txBody>
      </p:sp>
      <p:sp>
        <p:nvSpPr>
          <p:cNvPr id="7" name="TextBox 6">
            <a:extLst>
              <a:ext uri="{FF2B5EF4-FFF2-40B4-BE49-F238E27FC236}">
                <a16:creationId xmlns:a16="http://schemas.microsoft.com/office/drawing/2014/main" id="{FC27DB68-FAB3-45C2-840A-B28FBEE84AF5}"/>
              </a:ext>
            </a:extLst>
          </p:cNvPr>
          <p:cNvSpPr txBox="1"/>
          <p:nvPr/>
        </p:nvSpPr>
        <p:spPr>
          <a:xfrm>
            <a:off x="6094959" y="4548322"/>
            <a:ext cx="2789363" cy="2031325"/>
          </a:xfrm>
          <a:prstGeom prst="rect">
            <a:avLst/>
          </a:prstGeom>
          <a:noFill/>
        </p:spPr>
        <p:txBody>
          <a:bodyPr wrap="square" rtlCol="0">
            <a:spAutoFit/>
          </a:bodyPr>
          <a:lstStyle/>
          <a:p>
            <a:r>
              <a:rPr lang="en-US" dirty="0">
                <a:solidFill>
                  <a:schemeClr val="bg2">
                    <a:lumMod val="50000"/>
                  </a:schemeClr>
                </a:solidFill>
              </a:rPr>
              <a:t>Old school desktop software. Limited modelling &amp; mapping capabilities. </a:t>
            </a:r>
            <a:br>
              <a:rPr lang="en-US" dirty="0">
                <a:solidFill>
                  <a:schemeClr val="bg2">
                    <a:lumMod val="50000"/>
                  </a:schemeClr>
                </a:solidFill>
              </a:rPr>
            </a:br>
            <a:r>
              <a:rPr lang="en-US" dirty="0">
                <a:solidFill>
                  <a:schemeClr val="bg2">
                    <a:lumMod val="50000"/>
                  </a:schemeClr>
                </a:solidFill>
              </a:rPr>
              <a:t>Steep learning curve. </a:t>
            </a:r>
            <a:br>
              <a:rPr lang="en-US" dirty="0">
                <a:solidFill>
                  <a:schemeClr val="bg2">
                    <a:lumMod val="50000"/>
                  </a:schemeClr>
                </a:solidFill>
              </a:rPr>
            </a:br>
            <a:r>
              <a:rPr lang="en-US" dirty="0">
                <a:solidFill>
                  <a:schemeClr val="bg2">
                    <a:lumMod val="50000"/>
                  </a:schemeClr>
                </a:solidFill>
              </a:rPr>
              <a:t>Being discontinued by ESRI.</a:t>
            </a:r>
          </a:p>
        </p:txBody>
      </p:sp>
      <p:sp>
        <p:nvSpPr>
          <p:cNvPr id="8" name="TextBox 7">
            <a:extLst>
              <a:ext uri="{FF2B5EF4-FFF2-40B4-BE49-F238E27FC236}">
                <a16:creationId xmlns:a16="http://schemas.microsoft.com/office/drawing/2014/main" id="{F6A547A9-D9CF-4FCB-9622-693691DF6D0F}"/>
              </a:ext>
            </a:extLst>
          </p:cNvPr>
          <p:cNvSpPr txBox="1"/>
          <p:nvPr/>
        </p:nvSpPr>
        <p:spPr>
          <a:xfrm>
            <a:off x="8737978" y="4577345"/>
            <a:ext cx="2752196" cy="1754326"/>
          </a:xfrm>
          <a:prstGeom prst="rect">
            <a:avLst/>
          </a:prstGeom>
          <a:noFill/>
        </p:spPr>
        <p:txBody>
          <a:bodyPr wrap="square" rtlCol="0">
            <a:spAutoFit/>
          </a:bodyPr>
          <a:lstStyle/>
          <a:p>
            <a:r>
              <a:rPr lang="en-US" dirty="0"/>
              <a:t>Online GIS platform for mapping, analysis, app creation, story maps and mobile data collection and emergency response.</a:t>
            </a:r>
            <a:br>
              <a:rPr lang="en-US" dirty="0"/>
            </a:br>
            <a:r>
              <a:rPr lang="en-US" dirty="0"/>
              <a:t>Easy to learn.</a:t>
            </a:r>
          </a:p>
        </p:txBody>
      </p:sp>
      <p:sp>
        <p:nvSpPr>
          <p:cNvPr id="9" name="TextBox 8">
            <a:extLst>
              <a:ext uri="{FF2B5EF4-FFF2-40B4-BE49-F238E27FC236}">
                <a16:creationId xmlns:a16="http://schemas.microsoft.com/office/drawing/2014/main" id="{33A5D20E-E996-4714-887F-A55B9269DF3F}"/>
              </a:ext>
            </a:extLst>
          </p:cNvPr>
          <p:cNvSpPr txBox="1"/>
          <p:nvPr/>
        </p:nvSpPr>
        <p:spPr>
          <a:xfrm>
            <a:off x="886999" y="1908854"/>
            <a:ext cx="2300951" cy="892552"/>
          </a:xfrm>
          <a:prstGeom prst="rect">
            <a:avLst/>
          </a:prstGeom>
          <a:noFill/>
        </p:spPr>
        <p:txBody>
          <a:bodyPr wrap="none" rtlCol="0">
            <a:spAutoFit/>
          </a:bodyPr>
          <a:lstStyle/>
          <a:p>
            <a:r>
              <a:rPr lang="en-US" dirty="0">
                <a:solidFill>
                  <a:srgbClr val="0070C0"/>
                </a:solidFill>
              </a:rPr>
              <a:t>500,000 uses per year</a:t>
            </a:r>
            <a:br>
              <a:rPr lang="en-US" dirty="0">
                <a:solidFill>
                  <a:srgbClr val="0070C0"/>
                </a:solidFill>
              </a:rPr>
            </a:br>
            <a:r>
              <a:rPr lang="en-US" dirty="0">
                <a:solidFill>
                  <a:srgbClr val="0070C0"/>
                </a:solidFill>
              </a:rPr>
              <a:t>15 million +</a:t>
            </a:r>
            <a:br>
              <a:rPr lang="en-US" dirty="0"/>
            </a:br>
            <a:r>
              <a:rPr lang="en-US" sz="1600" dirty="0">
                <a:solidFill>
                  <a:srgbClr val="0070C0"/>
                </a:solidFill>
              </a:rPr>
              <a:t>including parks web maps</a:t>
            </a:r>
            <a:endParaRPr lang="en-US" dirty="0">
              <a:solidFill>
                <a:srgbClr val="0070C0"/>
              </a:solidFill>
            </a:endParaRPr>
          </a:p>
        </p:txBody>
      </p:sp>
      <p:sp>
        <p:nvSpPr>
          <p:cNvPr id="10" name="TextBox 9">
            <a:extLst>
              <a:ext uri="{FF2B5EF4-FFF2-40B4-BE49-F238E27FC236}">
                <a16:creationId xmlns:a16="http://schemas.microsoft.com/office/drawing/2014/main" id="{64A686E0-FF4C-4D7C-93C4-B083AAE8F138}"/>
              </a:ext>
            </a:extLst>
          </p:cNvPr>
          <p:cNvSpPr txBox="1"/>
          <p:nvPr/>
        </p:nvSpPr>
        <p:spPr>
          <a:xfrm>
            <a:off x="3787831" y="2432074"/>
            <a:ext cx="1768433" cy="369332"/>
          </a:xfrm>
          <a:prstGeom prst="rect">
            <a:avLst/>
          </a:prstGeom>
          <a:noFill/>
        </p:spPr>
        <p:txBody>
          <a:bodyPr wrap="none" rtlCol="0">
            <a:spAutoFit/>
          </a:bodyPr>
          <a:lstStyle/>
          <a:p>
            <a:r>
              <a:rPr lang="en-US" dirty="0">
                <a:solidFill>
                  <a:srgbClr val="0070C0"/>
                </a:solidFill>
              </a:rPr>
              <a:t>60 Named Users</a:t>
            </a:r>
          </a:p>
        </p:txBody>
      </p:sp>
      <p:sp>
        <p:nvSpPr>
          <p:cNvPr id="11" name="TextBox 10">
            <a:extLst>
              <a:ext uri="{FF2B5EF4-FFF2-40B4-BE49-F238E27FC236}">
                <a16:creationId xmlns:a16="http://schemas.microsoft.com/office/drawing/2014/main" id="{5A1D9C0F-5A77-4D21-BF0C-D2FAF56BAA4E}"/>
              </a:ext>
            </a:extLst>
          </p:cNvPr>
          <p:cNvSpPr txBox="1"/>
          <p:nvPr/>
        </p:nvSpPr>
        <p:spPr>
          <a:xfrm>
            <a:off x="6274048" y="2413043"/>
            <a:ext cx="2096600" cy="369332"/>
          </a:xfrm>
          <a:prstGeom prst="rect">
            <a:avLst/>
          </a:prstGeom>
          <a:noFill/>
        </p:spPr>
        <p:txBody>
          <a:bodyPr wrap="none" rtlCol="0">
            <a:spAutoFit/>
          </a:bodyPr>
          <a:lstStyle/>
          <a:p>
            <a:r>
              <a:rPr lang="en-US" dirty="0">
                <a:solidFill>
                  <a:srgbClr val="0070C0"/>
                </a:solidFill>
              </a:rPr>
              <a:t>576 Approved Users</a:t>
            </a:r>
          </a:p>
        </p:txBody>
      </p:sp>
      <p:sp>
        <p:nvSpPr>
          <p:cNvPr id="12" name="TextBox 11">
            <a:extLst>
              <a:ext uri="{FF2B5EF4-FFF2-40B4-BE49-F238E27FC236}">
                <a16:creationId xmlns:a16="http://schemas.microsoft.com/office/drawing/2014/main" id="{B53B2120-287A-4B9A-AF71-D840DCC37DD5}"/>
              </a:ext>
            </a:extLst>
          </p:cNvPr>
          <p:cNvSpPr txBox="1"/>
          <p:nvPr/>
        </p:nvSpPr>
        <p:spPr>
          <a:xfrm>
            <a:off x="8945193" y="2401141"/>
            <a:ext cx="1883849" cy="369332"/>
          </a:xfrm>
          <a:prstGeom prst="rect">
            <a:avLst/>
          </a:prstGeom>
          <a:noFill/>
        </p:spPr>
        <p:txBody>
          <a:bodyPr wrap="none" rtlCol="0">
            <a:spAutoFit/>
          </a:bodyPr>
          <a:lstStyle/>
          <a:p>
            <a:r>
              <a:rPr lang="en-US" dirty="0">
                <a:solidFill>
                  <a:srgbClr val="0070C0"/>
                </a:solidFill>
              </a:rPr>
              <a:t>277 Named Users</a:t>
            </a:r>
          </a:p>
        </p:txBody>
      </p:sp>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119</TotalTime>
  <Words>565</Words>
  <Application>Microsoft Office PowerPoint</Application>
  <PresentationFormat>Widescreen</PresentationFormat>
  <Paragraphs>86</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Gill Sans MT</vt:lpstr>
      <vt:lpstr>Times New Roman</vt:lpstr>
      <vt:lpstr>Wingdings</vt:lpstr>
      <vt:lpstr>Banded</vt:lpstr>
      <vt:lpstr>December 2017  GIS Coordination NOTES</vt:lpstr>
      <vt:lpstr>New GIS Internet web page https://floridadep.gov/otis/enterprise-application-services/gis</vt:lpstr>
      <vt:lpstr>PowerPoint Presentation</vt:lpstr>
      <vt:lpstr>PowerPoint Presentation</vt:lpstr>
      <vt:lpstr>RECENT National AWARDS</vt:lpstr>
      <vt:lpstr>SHRUG WORKSHOP 2017</vt:lpstr>
      <vt:lpstr>Please review and Share the latest GIS Welcome packet and join the GIS_L list serve for GIS news and updates</vt:lpstr>
      <vt:lpstr>Migration away from ArcGIS Desktop software by December 2020- the 3 year plan</vt:lpstr>
      <vt:lpstr>DEP Enterprise GIS OPTIONS 2017</vt:lpstr>
      <vt:lpstr>PowerPoint Presentation</vt:lpstr>
      <vt:lpstr>ArcGIS DESKTOP</vt:lpstr>
      <vt:lpstr>ArcGIS PRO</vt:lpstr>
      <vt:lpstr>ArcGIS Desktop Migration Planning First meeting in December 2017  GIS Coordinators ONLY:  Please sign up ASAP  When A SKYPE meeting time is scheduled, it will disappear from the list.   Others may attend but we are asking only the GIS Coordinator to schedule the meeting to avoid double or triple bookings.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2017  GIS Coordination Notes</dc:title>
  <dc:creator>Jackson, Kimberly D.</dc:creator>
  <cp:lastModifiedBy>Jackson, Kimberly D.</cp:lastModifiedBy>
  <cp:revision>23</cp:revision>
  <dcterms:created xsi:type="dcterms:W3CDTF">2017-12-05T19:42:30Z</dcterms:created>
  <dcterms:modified xsi:type="dcterms:W3CDTF">2017-12-05T21:41:57Z</dcterms:modified>
</cp:coreProperties>
</file>